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6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rts/chart1.xml" ContentType="application/vnd.openxmlformats-officedocument.drawingml.chart+xml"/>
  <Override PartName="/ppt/notesSlides/notesSlide17.xml" ContentType="application/vnd.openxmlformats-officedocument.presentationml.notesSlide+xml"/>
  <Override PartName="/ppt/charts/chart2.xml" ContentType="application/vnd.openxmlformats-officedocument.drawingml.chart+xml"/>
  <Override PartName="/ppt/notesSlides/notesSlide18.xml" ContentType="application/vnd.openxmlformats-officedocument.presentationml.notesSlide+xml"/>
  <Override PartName="/ppt/charts/chart3.xml" ContentType="application/vnd.openxmlformats-officedocument.drawingml.chart+xml"/>
  <Override PartName="/ppt/notesSlides/notesSlide19.xml" ContentType="application/vnd.openxmlformats-officedocument.presentationml.notesSlide+xml"/>
  <Override PartName="/ppt/charts/chart4.xml" ContentType="application/vnd.openxmlformats-officedocument.drawingml.chart+xml"/>
  <Override PartName="/ppt/notesSlides/notesSlide20.xml" ContentType="application/vnd.openxmlformats-officedocument.presentationml.notesSlide+xml"/>
  <Override PartName="/ppt/charts/chart5.xml" ContentType="application/vnd.openxmlformats-officedocument.drawingml.chart+xml"/>
  <Override PartName="/ppt/notesSlides/notesSlide21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91" r:id="rId2"/>
    <p:sldMasterId id="2147483703" r:id="rId3"/>
    <p:sldMasterId id="2147483715" r:id="rId4"/>
    <p:sldMasterId id="2147483727" r:id="rId5"/>
    <p:sldMasterId id="2147483739" r:id="rId6"/>
    <p:sldMasterId id="2147483751" r:id="rId7"/>
  </p:sldMasterIdLst>
  <p:notesMasterIdLst>
    <p:notesMasterId r:id="rId54"/>
  </p:notesMasterIdLst>
  <p:handoutMasterIdLst>
    <p:handoutMasterId r:id="rId55"/>
  </p:handoutMasterIdLst>
  <p:sldIdLst>
    <p:sldId id="256" r:id="rId8"/>
    <p:sldId id="541" r:id="rId9"/>
    <p:sldId id="651" r:id="rId10"/>
    <p:sldId id="674" r:id="rId11"/>
    <p:sldId id="652" r:id="rId12"/>
    <p:sldId id="653" r:id="rId13"/>
    <p:sldId id="654" r:id="rId14"/>
    <p:sldId id="655" r:id="rId15"/>
    <p:sldId id="619" r:id="rId16"/>
    <p:sldId id="667" r:id="rId17"/>
    <p:sldId id="668" r:id="rId18"/>
    <p:sldId id="669" r:id="rId19"/>
    <p:sldId id="670" r:id="rId20"/>
    <p:sldId id="671" r:id="rId21"/>
    <p:sldId id="672" r:id="rId22"/>
    <p:sldId id="657" r:id="rId23"/>
    <p:sldId id="658" r:id="rId24"/>
    <p:sldId id="660" r:id="rId25"/>
    <p:sldId id="662" r:id="rId26"/>
    <p:sldId id="664" r:id="rId27"/>
    <p:sldId id="665" r:id="rId28"/>
    <p:sldId id="666" r:id="rId29"/>
    <p:sldId id="673" r:id="rId30"/>
    <p:sldId id="610" r:id="rId31"/>
    <p:sldId id="624" r:id="rId32"/>
    <p:sldId id="625" r:id="rId33"/>
    <p:sldId id="626" r:id="rId34"/>
    <p:sldId id="627" r:id="rId35"/>
    <p:sldId id="628" r:id="rId36"/>
    <p:sldId id="630" r:id="rId37"/>
    <p:sldId id="632" r:id="rId38"/>
    <p:sldId id="631" r:id="rId39"/>
    <p:sldId id="648" r:id="rId40"/>
    <p:sldId id="649" r:id="rId41"/>
    <p:sldId id="629" r:id="rId42"/>
    <p:sldId id="633" r:id="rId43"/>
    <p:sldId id="645" r:id="rId44"/>
    <p:sldId id="621" r:id="rId45"/>
    <p:sldId id="647" r:id="rId46"/>
    <p:sldId id="646" r:id="rId47"/>
    <p:sldId id="636" r:id="rId48"/>
    <p:sldId id="638" r:id="rId49"/>
    <p:sldId id="640" r:id="rId50"/>
    <p:sldId id="642" r:id="rId51"/>
    <p:sldId id="643" r:id="rId52"/>
    <p:sldId id="650" r:id="rId5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DDFF"/>
    <a:srgbClr val="CCFFCC"/>
    <a:srgbClr val="FFFF66"/>
    <a:srgbClr val="FFCCFF"/>
    <a:srgbClr val="FFFFCC"/>
    <a:srgbClr val="000000"/>
    <a:srgbClr val="CCFF99"/>
    <a:srgbClr val="FFCC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727" autoAdjust="0"/>
    <p:restoredTop sz="94662" autoAdjust="0"/>
  </p:normalViewPr>
  <p:slideViewPr>
    <p:cSldViewPr>
      <p:cViewPr>
        <p:scale>
          <a:sx n="70" d="100"/>
          <a:sy n="70" d="100"/>
        </p:scale>
        <p:origin x="-1666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6216"/>
    </p:cViewPr>
  </p:sorterViewPr>
  <p:notesViewPr>
    <p:cSldViewPr>
      <p:cViewPr>
        <p:scale>
          <a:sx n="100" d="100"/>
          <a:sy n="100" d="100"/>
        </p:scale>
        <p:origin x="-2352" y="-5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handoutMaster" Target="handoutMasters/handout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slide" Target="slides/slide46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57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slide" Target="slides/slide4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presProps" Target="presProp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vpvvkl\Documents\Abstract-Special%20Requests\StewideValueSummary\2007-2014StewideValSummaryRev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vpvvkl\Documents\Abstract-Special%20Requests\StewideValueSummary\2007-2014StewideValSummaryRev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vpvvkl\Documents\Abstract-Special%20Requests\StewideValueSummary\2007-2014StewideValSummaryRev.xlsm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ki\Documents\My%20Documents\Work\Abstract-Special%20Requests\2007-2014StewideValSummaryRev.xlsm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ki\Documents\My%20Documents\Work\Abstract-Special%20Requests\2007-2014StewideValSummaryRev.xlsm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icki\Documents\My%20Documents\Work\Abstract-Special%20Requests\2007-2014StewideValSummaryRev.xlsm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vpvvkl\Documents\Abstract-Special%20Requests\StewideValueSummary\2007-2014StewideValSummaryPersProp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0"/>
            </a:pPr>
            <a:r>
              <a:rPr lang="en-US" i="0" baseline="0" dirty="0"/>
              <a:t>South Central  </a:t>
            </a:r>
            <a:r>
              <a:rPr lang="en-US" i="0" dirty="0"/>
              <a:t>Region </a:t>
            </a:r>
            <a:r>
              <a:rPr lang="en-US" i="0" dirty="0" smtClean="0"/>
              <a:t>~ % Change  </a:t>
            </a:r>
            <a:r>
              <a:rPr lang="en-US" i="0" dirty="0"/>
              <a:t>2007 - 2014</a:t>
            </a:r>
          </a:p>
        </c:rich>
      </c:tx>
      <c:layout>
        <c:manualLayout>
          <c:xMode val="edge"/>
          <c:yMode val="edge"/>
          <c:x val="0.26025929035527617"/>
          <c:y val="1.75438636883233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SCTotalClsValChart!$A$3</c:f>
              <c:strCache>
                <c:ptCount val="1"/>
                <c:pt idx="0">
                  <c:v>Residential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(SCTotalClsValChart!$L$3,SCTotalClsValChart!$N$3,SCTotalClsValChart!$P$3,SCTotalClsValChart!$R$3,SCTotalClsValChart!$T$3,SCTotalClsValChart!$V$3,SCTotalClsValChart!$X$3,SCTotalClsValChart!$Z$3)</c:f>
              <c:numCache>
                <c:formatCode>0.00%</c:formatCode>
                <c:ptCount val="8"/>
                <c:pt idx="0">
                  <c:v>6.5371331244215763E-2</c:v>
                </c:pt>
                <c:pt idx="1">
                  <c:v>5.5466247358700059E-2</c:v>
                </c:pt>
                <c:pt idx="2">
                  <c:v>2.6763892940110032E-2</c:v>
                </c:pt>
                <c:pt idx="3">
                  <c:v>1.7936091190727088E-2</c:v>
                </c:pt>
                <c:pt idx="4">
                  <c:v>1.3161182844255494E-2</c:v>
                </c:pt>
                <c:pt idx="5">
                  <c:v>-3.2294449623638034E-3</c:v>
                </c:pt>
                <c:pt idx="6">
                  <c:v>9.947900228637778E-3</c:v>
                </c:pt>
                <c:pt idx="7">
                  <c:v>2.414500831336E-2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SCTotalClsValChart!$A$4</c:f>
              <c:strCache>
                <c:ptCount val="1"/>
                <c:pt idx="0">
                  <c:v>Comm/Indu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(SCTotalClsValChart!$L$4,SCTotalClsValChart!$N$4,SCTotalClsValChart!$P$4,SCTotalClsValChart!$R$4,SCTotalClsValChart!$T$4,SCTotalClsValChart!$V$4,SCTotalClsValChart!$X$4,SCTotalClsValChart!$Z$4)</c:f>
              <c:numCache>
                <c:formatCode>0.00%</c:formatCode>
                <c:ptCount val="8"/>
                <c:pt idx="0">
                  <c:v>0.17127352760595183</c:v>
                </c:pt>
                <c:pt idx="1">
                  <c:v>6.815092954353677E-2</c:v>
                </c:pt>
                <c:pt idx="2">
                  <c:v>2.4085476601611467E-2</c:v>
                </c:pt>
                <c:pt idx="3">
                  <c:v>-3.795209903041584E-2</c:v>
                </c:pt>
                <c:pt idx="4">
                  <c:v>7.3565162362754424E-3</c:v>
                </c:pt>
                <c:pt idx="5">
                  <c:v>2.1116000447741728E-2</c:v>
                </c:pt>
                <c:pt idx="6">
                  <c:v>3.8263726595508092E-2</c:v>
                </c:pt>
                <c:pt idx="7">
                  <c:v>1.3392612338677156E-2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SCTotalClsValChart!$A$5</c:f>
              <c:strCache>
                <c:ptCount val="1"/>
                <c:pt idx="0">
                  <c:v>Ag Land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(SCTotalClsValChart!$L$5,SCTotalClsValChart!$N$5,SCTotalClsValChart!$P$5,SCTotalClsValChart!$R$5,SCTotalClsValChart!$T$5,SCTotalClsValChart!$V$5,SCTotalClsValChart!$X$5,SCTotalClsValChart!$Z$5)</c:f>
              <c:numCache>
                <c:formatCode>0.00%</c:formatCode>
                <c:ptCount val="8"/>
                <c:pt idx="0">
                  <c:v>-5.77722825991498E-2</c:v>
                </c:pt>
                <c:pt idx="1">
                  <c:v>-6.2817623508835879E-2</c:v>
                </c:pt>
                <c:pt idx="2">
                  <c:v>-7.3353297032860254E-2</c:v>
                </c:pt>
                <c:pt idx="3">
                  <c:v>-3.9331206321091675E-2</c:v>
                </c:pt>
                <c:pt idx="4">
                  <c:v>3.4768875860517229E-3</c:v>
                </c:pt>
                <c:pt idx="5">
                  <c:v>4.8662033356643757E-2</c:v>
                </c:pt>
                <c:pt idx="6">
                  <c:v>6.4682734695886729E-2</c:v>
                </c:pt>
                <c:pt idx="7">
                  <c:v>0.12780887472802718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SCTotalClsValChart!$A$8</c:f>
              <c:strCache>
                <c:ptCount val="1"/>
                <c:pt idx="0">
                  <c:v>State Assessed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(SCTotalClsValChart!$L$8,SCTotalClsValChart!$N$8,SCTotalClsValChart!$P$8,SCTotalClsValChart!$R$8,SCTotalClsValChart!$T$8,SCTotalClsValChart!$V$8,SCTotalClsValChart!$X$8,SCTotalClsValChart!$Z$8)</c:f>
              <c:numCache>
                <c:formatCode>0.00%</c:formatCode>
                <c:ptCount val="8"/>
                <c:pt idx="0">
                  <c:v>1.3911273200168443E-2</c:v>
                </c:pt>
                <c:pt idx="1">
                  <c:v>-6.0706769401242967E-3</c:v>
                </c:pt>
                <c:pt idx="2">
                  <c:v>3.1747382777890187E-2</c:v>
                </c:pt>
                <c:pt idx="3">
                  <c:v>4.8203733051050433E-2</c:v>
                </c:pt>
                <c:pt idx="4">
                  <c:v>1.1985485463814415E-2</c:v>
                </c:pt>
                <c:pt idx="5">
                  <c:v>6.262520449682217E-2</c:v>
                </c:pt>
                <c:pt idx="6">
                  <c:v>3.5270945780344017E-2</c:v>
                </c:pt>
                <c:pt idx="7">
                  <c:v>2.2470031137792945E-2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SCTotalClsValChart!$A$11</c:f>
              <c:strCache>
                <c:ptCount val="1"/>
                <c:pt idx="0">
                  <c:v>Gas/Oil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(SCTotalClsValChart!$L$11,SCTotalClsValChart!$N$11,SCTotalClsValChart!$P$11,SCTotalClsValChart!$R$11,SCTotalClsValChart!$T$11,SCTotalClsValChart!$V$11,SCTotalClsValChart!$X$11,SCTotalClsValChart!$Z$11)</c:f>
              <c:numCache>
                <c:formatCode>0.00%</c:formatCode>
                <c:ptCount val="8"/>
                <c:pt idx="0">
                  <c:v>-2.8583520773655328E-2</c:v>
                </c:pt>
                <c:pt idx="1">
                  <c:v>0.20662827044895854</c:v>
                </c:pt>
                <c:pt idx="2">
                  <c:v>-0.13457356032513604</c:v>
                </c:pt>
                <c:pt idx="3">
                  <c:v>-0.10829829687723382</c:v>
                </c:pt>
                <c:pt idx="4">
                  <c:v>0.22162960388970601</c:v>
                </c:pt>
                <c:pt idx="5">
                  <c:v>8.4313172227377511E-2</c:v>
                </c:pt>
                <c:pt idx="6">
                  <c:v>0.14611741629543179</c:v>
                </c:pt>
                <c:pt idx="7">
                  <c:v>4.1401154961264702E-2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371584"/>
        <c:axId val="152373120"/>
      </c:lineChart>
      <c:catAx>
        <c:axId val="152371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2373120"/>
        <c:crosses val="autoZero"/>
        <c:auto val="1"/>
        <c:lblAlgn val="ctr"/>
        <c:lblOffset val="100"/>
        <c:noMultiLvlLbl val="0"/>
      </c:catAx>
      <c:valAx>
        <c:axId val="15237312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i="1"/>
                </a:pPr>
                <a:r>
                  <a:rPr lang="en-US" i="1" dirty="0" smtClean="0"/>
                  <a:t>Change</a:t>
                </a:r>
                <a:endParaRPr lang="en-US" i="1" dirty="0"/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cap="rnd"/>
        </c:spPr>
        <c:crossAx val="152371584"/>
        <c:crosses val="autoZero"/>
        <c:crossBetween val="between"/>
      </c:valAx>
      <c:dTable>
        <c:showHorzBorder val="0"/>
        <c:showVertBorder val="1"/>
        <c:showOutline val="1"/>
        <c:showKeys val="1"/>
      </c:dTable>
    </c:plotArea>
    <c:plotVisOnly val="0"/>
    <c:dispBlanksAs val="gap"/>
    <c:showDLblsOverMax val="0"/>
  </c:chart>
  <c:spPr>
    <a:ln cap="rnd">
      <a:solidFill>
        <a:schemeClr val="accent2">
          <a:lumMod val="75000"/>
        </a:schemeClr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i="0"/>
            </a:pPr>
            <a:r>
              <a:rPr lang="en-US" i="0" baseline="0" dirty="0"/>
              <a:t>South Central  </a:t>
            </a:r>
            <a:r>
              <a:rPr lang="en-US" i="0" dirty="0"/>
              <a:t>Region </a:t>
            </a:r>
            <a:r>
              <a:rPr lang="en-US" i="0" dirty="0" smtClean="0"/>
              <a:t>~ % Change  </a:t>
            </a:r>
            <a:r>
              <a:rPr lang="en-US" i="0" dirty="0"/>
              <a:t>2007 - 2014</a:t>
            </a:r>
          </a:p>
        </c:rich>
      </c:tx>
      <c:layout>
        <c:manualLayout>
          <c:xMode val="edge"/>
          <c:yMode val="edge"/>
          <c:x val="0.26025929035527617"/>
          <c:y val="1.75438636883233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SCTotalClsValChart!$A$3</c:f>
              <c:strCache>
                <c:ptCount val="1"/>
                <c:pt idx="0">
                  <c:v>Residential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(SCTotalClsValChart!$L$3,SCTotalClsValChart!$N$3,SCTotalClsValChart!$P$3,SCTotalClsValChart!$R$3,SCTotalClsValChart!$T$3,SCTotalClsValChart!$V$3,SCTotalClsValChart!$X$3,SCTotalClsValChart!$Z$3)</c:f>
              <c:numCache>
                <c:formatCode>0.00%</c:formatCode>
                <c:ptCount val="8"/>
                <c:pt idx="0">
                  <c:v>6.5371331244215763E-2</c:v>
                </c:pt>
                <c:pt idx="1">
                  <c:v>5.5466247358700059E-2</c:v>
                </c:pt>
                <c:pt idx="2">
                  <c:v>2.6763892940110032E-2</c:v>
                </c:pt>
                <c:pt idx="3">
                  <c:v>1.7936091190727088E-2</c:v>
                </c:pt>
                <c:pt idx="4">
                  <c:v>1.3161182844255494E-2</c:v>
                </c:pt>
                <c:pt idx="5">
                  <c:v>-3.2294449623638034E-3</c:v>
                </c:pt>
                <c:pt idx="6">
                  <c:v>9.947900228637778E-3</c:v>
                </c:pt>
                <c:pt idx="7">
                  <c:v>2.414500831336E-2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SCTotalClsValChart!$A$4</c:f>
              <c:strCache>
                <c:ptCount val="1"/>
                <c:pt idx="0">
                  <c:v>Comm/Indu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(SCTotalClsValChart!$L$4,SCTotalClsValChart!$N$4,SCTotalClsValChart!$P$4,SCTotalClsValChart!$R$4,SCTotalClsValChart!$T$4,SCTotalClsValChart!$V$4,SCTotalClsValChart!$X$4,SCTotalClsValChart!$Z$4)</c:f>
              <c:numCache>
                <c:formatCode>0.00%</c:formatCode>
                <c:ptCount val="8"/>
                <c:pt idx="0">
                  <c:v>0.17127352760595183</c:v>
                </c:pt>
                <c:pt idx="1">
                  <c:v>6.815092954353677E-2</c:v>
                </c:pt>
                <c:pt idx="2">
                  <c:v>2.4085476601611467E-2</c:v>
                </c:pt>
                <c:pt idx="3">
                  <c:v>-3.795209903041584E-2</c:v>
                </c:pt>
                <c:pt idx="4">
                  <c:v>7.3565162362754424E-3</c:v>
                </c:pt>
                <c:pt idx="5">
                  <c:v>2.1116000447741728E-2</c:v>
                </c:pt>
                <c:pt idx="6">
                  <c:v>3.8263726595508092E-2</c:v>
                </c:pt>
                <c:pt idx="7">
                  <c:v>1.3392612338677156E-2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SCTotalClsValChart!$A$5</c:f>
              <c:strCache>
                <c:ptCount val="1"/>
                <c:pt idx="0">
                  <c:v>Ag Land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(SCTotalClsValChart!$L$5,SCTotalClsValChart!$N$5,SCTotalClsValChart!$P$5,SCTotalClsValChart!$R$5,SCTotalClsValChart!$T$5,SCTotalClsValChart!$V$5,SCTotalClsValChart!$X$5,SCTotalClsValChart!$Z$5)</c:f>
              <c:numCache>
                <c:formatCode>0.00%</c:formatCode>
                <c:ptCount val="8"/>
                <c:pt idx="0">
                  <c:v>-5.77722825991498E-2</c:v>
                </c:pt>
                <c:pt idx="1">
                  <c:v>-6.2817623508835879E-2</c:v>
                </c:pt>
                <c:pt idx="2">
                  <c:v>-7.3353297032860254E-2</c:v>
                </c:pt>
                <c:pt idx="3">
                  <c:v>-3.9331206321091675E-2</c:v>
                </c:pt>
                <c:pt idx="4">
                  <c:v>3.4768875860517229E-3</c:v>
                </c:pt>
                <c:pt idx="5">
                  <c:v>4.8662033356643757E-2</c:v>
                </c:pt>
                <c:pt idx="6">
                  <c:v>6.4682734695886729E-2</c:v>
                </c:pt>
                <c:pt idx="7">
                  <c:v>0.12780887472802718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SCTotalClsValChart!$A$8</c:f>
              <c:strCache>
                <c:ptCount val="1"/>
                <c:pt idx="0">
                  <c:v>State Assessed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(SCTotalClsValChart!$L$8,SCTotalClsValChart!$N$8,SCTotalClsValChart!$P$8,SCTotalClsValChart!$R$8,SCTotalClsValChart!$T$8,SCTotalClsValChart!$V$8,SCTotalClsValChart!$X$8,SCTotalClsValChart!$Z$8)</c:f>
              <c:numCache>
                <c:formatCode>0.00%</c:formatCode>
                <c:ptCount val="8"/>
                <c:pt idx="0">
                  <c:v>1.3911273200168443E-2</c:v>
                </c:pt>
                <c:pt idx="1">
                  <c:v>-6.0706769401242967E-3</c:v>
                </c:pt>
                <c:pt idx="2">
                  <c:v>3.1747382777890187E-2</c:v>
                </c:pt>
                <c:pt idx="3">
                  <c:v>4.8203733051050433E-2</c:v>
                </c:pt>
                <c:pt idx="4">
                  <c:v>1.1985485463814415E-2</c:v>
                </c:pt>
                <c:pt idx="5">
                  <c:v>6.262520449682217E-2</c:v>
                </c:pt>
                <c:pt idx="6">
                  <c:v>3.5270945780344017E-2</c:v>
                </c:pt>
                <c:pt idx="7">
                  <c:v>2.2470031137792945E-2</c:v>
                </c:pt>
              </c:numCache>
            </c:numRef>
          </c:val>
          <c:smooth val="0"/>
        </c:ser>
        <c:ser>
          <c:idx val="0"/>
          <c:order val="4"/>
          <c:tx>
            <c:strRef>
              <c:f>SCTotalClsValChart!$A$11</c:f>
              <c:strCache>
                <c:ptCount val="1"/>
                <c:pt idx="0">
                  <c:v>Gas/Oil</c:v>
                </c:pt>
              </c:strCache>
            </c:strRef>
          </c:tx>
          <c:cat>
            <c:numRef>
              <c:f>(SCTotalClsValChart!$L$1,SCTotalClsValChart!$N$1,SCTotalClsValChart!$P$1,SCTotalClsValChart!$R$1,SCTotalClsValChart!$T$1,SCTotalClsValChart!$V$1,SCTotalClsValChart!$X$1,SCTotalClsValChart!$Z$1)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(SCTotalClsValChart!$L$11,SCTotalClsValChart!$N$11,SCTotalClsValChart!$P$11,SCTotalClsValChart!$R$11,SCTotalClsValChart!$T$11,SCTotalClsValChart!$V$11,SCTotalClsValChart!$X$11,SCTotalClsValChart!$Z$11)</c:f>
              <c:numCache>
                <c:formatCode>0.00%</c:formatCode>
                <c:ptCount val="8"/>
                <c:pt idx="0">
                  <c:v>-2.8583520773655328E-2</c:v>
                </c:pt>
                <c:pt idx="1">
                  <c:v>0.20662827044895854</c:v>
                </c:pt>
                <c:pt idx="2">
                  <c:v>-0.13457356032513604</c:v>
                </c:pt>
                <c:pt idx="3">
                  <c:v>-0.10829829687723382</c:v>
                </c:pt>
                <c:pt idx="4">
                  <c:v>0.22162960388970601</c:v>
                </c:pt>
                <c:pt idx="5">
                  <c:v>8.4313172227377511E-2</c:v>
                </c:pt>
                <c:pt idx="6">
                  <c:v>0.14611741629543179</c:v>
                </c:pt>
                <c:pt idx="7">
                  <c:v>4.1401154961264702E-2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433024"/>
        <c:axId val="152434560"/>
      </c:lineChart>
      <c:catAx>
        <c:axId val="152433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2434560"/>
        <c:crosses val="autoZero"/>
        <c:auto val="1"/>
        <c:lblAlgn val="ctr"/>
        <c:lblOffset val="100"/>
        <c:noMultiLvlLbl val="0"/>
      </c:catAx>
      <c:valAx>
        <c:axId val="15243456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i="1"/>
                </a:pPr>
                <a:r>
                  <a:rPr lang="en-US" i="1" dirty="0" smtClean="0"/>
                  <a:t>Change</a:t>
                </a:r>
                <a:endParaRPr lang="en-US" i="1" dirty="0"/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cap="rnd"/>
        </c:spPr>
        <c:crossAx val="152433024"/>
        <c:crosses val="autoZero"/>
        <c:crossBetween val="between"/>
      </c:valAx>
      <c:dTable>
        <c:showHorzBorder val="0"/>
        <c:showVertBorder val="1"/>
        <c:showOutline val="1"/>
        <c:showKeys val="1"/>
      </c:dTable>
    </c:plotArea>
    <c:plotVisOnly val="0"/>
    <c:dispBlanksAs val="gap"/>
    <c:showDLblsOverMax val="0"/>
  </c:chart>
  <c:spPr>
    <a:ln cap="rnd">
      <a:solidFill>
        <a:schemeClr val="accent2">
          <a:lumMod val="75000"/>
        </a:schemeClr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South Central Region </a:t>
            </a:r>
            <a:r>
              <a:rPr lang="en-US" dirty="0" smtClean="0"/>
              <a:t>~ </a:t>
            </a:r>
            <a:r>
              <a:rPr lang="en-US" dirty="0"/>
              <a:t>Residential Values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2006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TableforResChart!$K$54:$K$70</c:f>
            </c:numRef>
          </c:val>
        </c:ser>
        <c:ser>
          <c:idx val="1"/>
          <c:order val="1"/>
          <c:tx>
            <c:v>2007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TableforResChart!$M$54:$M$70</c:f>
              <c:numCache>
                <c:formatCode>#,##0</c:formatCode>
                <c:ptCount val="17"/>
                <c:pt idx="0">
                  <c:v>10841.671</c:v>
                </c:pt>
                <c:pt idx="1">
                  <c:v>291398.26899999997</c:v>
                </c:pt>
                <c:pt idx="2">
                  <c:v>3193.7660000000001</c:v>
                </c:pt>
                <c:pt idx="3">
                  <c:v>98913.793000000005</c:v>
                </c:pt>
                <c:pt idx="4">
                  <c:v>6208.4219999999996</c:v>
                </c:pt>
                <c:pt idx="5">
                  <c:v>13644.200999999999</c:v>
                </c:pt>
                <c:pt idx="6">
                  <c:v>130805.117</c:v>
                </c:pt>
                <c:pt idx="7">
                  <c:v>24581.728999999999</c:v>
                </c:pt>
                <c:pt idx="8">
                  <c:v>5839.5529999999999</c:v>
                </c:pt>
                <c:pt idx="9">
                  <c:v>128117.333</c:v>
                </c:pt>
                <c:pt idx="10">
                  <c:v>14870.786</c:v>
                </c:pt>
                <c:pt idx="11">
                  <c:v>28129.368999999999</c:v>
                </c:pt>
                <c:pt idx="12">
                  <c:v>219706.717</c:v>
                </c:pt>
                <c:pt idx="13">
                  <c:v>22842.95</c:v>
                </c:pt>
                <c:pt idx="14">
                  <c:v>2136793.8229999999</c:v>
                </c:pt>
                <c:pt idx="15">
                  <c:v>9356.0480000000007</c:v>
                </c:pt>
                <c:pt idx="16">
                  <c:v>77420.081999999995</c:v>
                </c:pt>
              </c:numCache>
            </c:numRef>
          </c:val>
        </c:ser>
        <c:ser>
          <c:idx val="2"/>
          <c:order val="2"/>
          <c:tx>
            <c:v>2008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TableforResChart!$O$54:$O$70</c:f>
              <c:numCache>
                <c:formatCode>#,##0</c:formatCode>
                <c:ptCount val="17"/>
                <c:pt idx="0">
                  <c:v>11436.442999999999</c:v>
                </c:pt>
                <c:pt idx="1">
                  <c:v>310570.38799999998</c:v>
                </c:pt>
                <c:pt idx="2">
                  <c:v>3365.0210000000002</c:v>
                </c:pt>
                <c:pt idx="3">
                  <c:v>102299.69100000001</c:v>
                </c:pt>
                <c:pt idx="4">
                  <c:v>6475.0730000000003</c:v>
                </c:pt>
                <c:pt idx="5">
                  <c:v>14429.715</c:v>
                </c:pt>
                <c:pt idx="6">
                  <c:v>136954.89600000001</c:v>
                </c:pt>
                <c:pt idx="7">
                  <c:v>26418.576000000001</c:v>
                </c:pt>
                <c:pt idx="8">
                  <c:v>4813.1989999999996</c:v>
                </c:pt>
                <c:pt idx="9">
                  <c:v>135326.66699999999</c:v>
                </c:pt>
                <c:pt idx="10">
                  <c:v>15426.415999999999</c:v>
                </c:pt>
                <c:pt idx="11">
                  <c:v>30108.775000000001</c:v>
                </c:pt>
                <c:pt idx="12">
                  <c:v>223492.25200000001</c:v>
                </c:pt>
                <c:pt idx="13">
                  <c:v>23417.79</c:v>
                </c:pt>
                <c:pt idx="14">
                  <c:v>2266099.716</c:v>
                </c:pt>
                <c:pt idx="15">
                  <c:v>9845.0540000000001</c:v>
                </c:pt>
                <c:pt idx="16">
                  <c:v>80933.014999999999</c:v>
                </c:pt>
              </c:numCache>
            </c:numRef>
          </c:val>
        </c:ser>
        <c:ser>
          <c:idx val="3"/>
          <c:order val="3"/>
          <c:tx>
            <c:v>2009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TableforResChart!$Q$54:$Q$70</c:f>
              <c:numCache>
                <c:formatCode>#,##0</c:formatCode>
                <c:ptCount val="17"/>
                <c:pt idx="0">
                  <c:v>11660.842000000001</c:v>
                </c:pt>
                <c:pt idx="1">
                  <c:v>322730.90100000001</c:v>
                </c:pt>
                <c:pt idx="2">
                  <c:v>3509.7910000000002</c:v>
                </c:pt>
                <c:pt idx="3">
                  <c:v>103682.101</c:v>
                </c:pt>
                <c:pt idx="4">
                  <c:v>6566.2730000000001</c:v>
                </c:pt>
                <c:pt idx="5">
                  <c:v>14665.468999999999</c:v>
                </c:pt>
                <c:pt idx="6">
                  <c:v>137419.38</c:v>
                </c:pt>
                <c:pt idx="7">
                  <c:v>27270.175999999999</c:v>
                </c:pt>
                <c:pt idx="8">
                  <c:v>6996.0079999999998</c:v>
                </c:pt>
                <c:pt idx="9">
                  <c:v>138120.386</c:v>
                </c:pt>
                <c:pt idx="10">
                  <c:v>16055.977000000001</c:v>
                </c:pt>
                <c:pt idx="11">
                  <c:v>31299.782999999999</c:v>
                </c:pt>
                <c:pt idx="12">
                  <c:v>227124.818</c:v>
                </c:pt>
                <c:pt idx="13">
                  <c:v>23866.356</c:v>
                </c:pt>
                <c:pt idx="14">
                  <c:v>2328072.148</c:v>
                </c:pt>
                <c:pt idx="15">
                  <c:v>10400.377</c:v>
                </c:pt>
                <c:pt idx="16">
                  <c:v>83006.945999999996</c:v>
                </c:pt>
              </c:numCache>
            </c:numRef>
          </c:val>
        </c:ser>
        <c:ser>
          <c:idx val="4"/>
          <c:order val="4"/>
          <c:tx>
            <c:v>2010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TableforResChart!$S$54:$S$70</c:f>
              <c:numCache>
                <c:formatCode>#,##0</c:formatCode>
                <c:ptCount val="17"/>
                <c:pt idx="0">
                  <c:v>12273.008</c:v>
                </c:pt>
                <c:pt idx="1">
                  <c:v>327698.62900000002</c:v>
                </c:pt>
                <c:pt idx="2">
                  <c:v>3656.4839999999999</c:v>
                </c:pt>
                <c:pt idx="3">
                  <c:v>103678.79</c:v>
                </c:pt>
                <c:pt idx="4">
                  <c:v>6643.2759999999998</c:v>
                </c:pt>
                <c:pt idx="5">
                  <c:v>15097.165000000001</c:v>
                </c:pt>
                <c:pt idx="6">
                  <c:v>141897.81700000001</c:v>
                </c:pt>
                <c:pt idx="7">
                  <c:v>27921.969000000001</c:v>
                </c:pt>
                <c:pt idx="8">
                  <c:v>8247.5249999999996</c:v>
                </c:pt>
                <c:pt idx="9">
                  <c:v>139597.842</c:v>
                </c:pt>
                <c:pt idx="10">
                  <c:v>16648.523000000001</c:v>
                </c:pt>
                <c:pt idx="11">
                  <c:v>34100.406000000003</c:v>
                </c:pt>
                <c:pt idx="12">
                  <c:v>229031.30499999999</c:v>
                </c:pt>
                <c:pt idx="13">
                  <c:v>24338.348000000002</c:v>
                </c:pt>
                <c:pt idx="14">
                  <c:v>2369668.5159999998</c:v>
                </c:pt>
                <c:pt idx="15">
                  <c:v>10697.231</c:v>
                </c:pt>
                <c:pt idx="16">
                  <c:v>83891.759000000005</c:v>
                </c:pt>
              </c:numCache>
            </c:numRef>
          </c:val>
        </c:ser>
        <c:ser>
          <c:idx val="5"/>
          <c:order val="5"/>
          <c:tx>
            <c:v>2011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TableforResChart!$U$54:$U$70</c:f>
              <c:numCache>
                <c:formatCode>#,##0</c:formatCode>
                <c:ptCount val="17"/>
                <c:pt idx="0">
                  <c:v>12581.358</c:v>
                </c:pt>
                <c:pt idx="1">
                  <c:v>332632.391</c:v>
                </c:pt>
                <c:pt idx="2">
                  <c:v>3747.5859999999998</c:v>
                </c:pt>
                <c:pt idx="3">
                  <c:v>103454.16800000001</c:v>
                </c:pt>
                <c:pt idx="4">
                  <c:v>6638.8209999999999</c:v>
                </c:pt>
                <c:pt idx="5">
                  <c:v>15398.846</c:v>
                </c:pt>
                <c:pt idx="6">
                  <c:v>144110.05300000001</c:v>
                </c:pt>
                <c:pt idx="7">
                  <c:v>28836.84</c:v>
                </c:pt>
                <c:pt idx="8">
                  <c:v>8389.4320000000007</c:v>
                </c:pt>
                <c:pt idx="9">
                  <c:v>141662.318</c:v>
                </c:pt>
                <c:pt idx="10">
                  <c:v>17198.388999999999</c:v>
                </c:pt>
                <c:pt idx="11">
                  <c:v>34811.286999999997</c:v>
                </c:pt>
                <c:pt idx="12">
                  <c:v>231451.44500000001</c:v>
                </c:pt>
                <c:pt idx="13">
                  <c:v>24915.157999999999</c:v>
                </c:pt>
                <c:pt idx="14">
                  <c:v>2400560.2969999998</c:v>
                </c:pt>
                <c:pt idx="15">
                  <c:v>10858.804</c:v>
                </c:pt>
                <c:pt idx="16">
                  <c:v>84630.570999999996</c:v>
                </c:pt>
              </c:numCache>
            </c:numRef>
          </c:val>
        </c:ser>
        <c:ser>
          <c:idx val="6"/>
          <c:order val="6"/>
          <c:tx>
            <c:v>2012</c:v>
          </c:tx>
          <c:invertIfNegative val="0"/>
          <c:cat>
            <c:strRef>
              <c:f>TableforResChart!$D$54:$D$70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Co-manche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Mc-Pherson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TableforResChart!$W$54:$W$70</c:f>
              <c:numCache>
                <c:formatCode>#,##0</c:formatCode>
                <c:ptCount val="17"/>
                <c:pt idx="0">
                  <c:v>13448.92</c:v>
                </c:pt>
                <c:pt idx="1">
                  <c:v>337048.7</c:v>
                </c:pt>
                <c:pt idx="2">
                  <c:v>3851.5309999999999</c:v>
                </c:pt>
                <c:pt idx="3">
                  <c:v>103792.844</c:v>
                </c:pt>
                <c:pt idx="4">
                  <c:v>6709.6130000000003</c:v>
                </c:pt>
                <c:pt idx="5">
                  <c:v>16860.062000000002</c:v>
                </c:pt>
                <c:pt idx="6">
                  <c:v>147062.321</c:v>
                </c:pt>
                <c:pt idx="7">
                  <c:v>29252.554</c:v>
                </c:pt>
                <c:pt idx="8">
                  <c:v>8506.5339999999997</c:v>
                </c:pt>
                <c:pt idx="9">
                  <c:v>143760.908</c:v>
                </c:pt>
                <c:pt idx="10">
                  <c:v>17640.895</c:v>
                </c:pt>
                <c:pt idx="11">
                  <c:v>35082.910000000003</c:v>
                </c:pt>
                <c:pt idx="12">
                  <c:v>234610.69899999999</c:v>
                </c:pt>
                <c:pt idx="13">
                  <c:v>25488.085999999999</c:v>
                </c:pt>
                <c:pt idx="14">
                  <c:v>2373879.9559999998</c:v>
                </c:pt>
                <c:pt idx="15">
                  <c:v>11273.075000000001</c:v>
                </c:pt>
                <c:pt idx="16">
                  <c:v>81976.09</c:v>
                </c:pt>
              </c:numCache>
            </c:numRef>
          </c:val>
        </c:ser>
        <c:ser>
          <c:idx val="7"/>
          <c:order val="7"/>
          <c:tx>
            <c:v>2013</c:v>
          </c:tx>
          <c:invertIfNegative val="0"/>
          <c:val>
            <c:numRef>
              <c:f>TableforResChart!$Y$54:$Y$70</c:f>
              <c:numCache>
                <c:formatCode>#,##0</c:formatCode>
                <c:ptCount val="17"/>
                <c:pt idx="0">
                  <c:v>13947.741</c:v>
                </c:pt>
                <c:pt idx="1">
                  <c:v>337768.755</c:v>
                </c:pt>
                <c:pt idx="2">
                  <c:v>4222.0730000000003</c:v>
                </c:pt>
                <c:pt idx="3">
                  <c:v>106255.145</c:v>
                </c:pt>
                <c:pt idx="4">
                  <c:v>6843.7960000000003</c:v>
                </c:pt>
                <c:pt idx="5">
                  <c:v>18435.469000000001</c:v>
                </c:pt>
                <c:pt idx="6">
                  <c:v>149826.93900000001</c:v>
                </c:pt>
                <c:pt idx="7">
                  <c:v>30412.260999999999</c:v>
                </c:pt>
                <c:pt idx="8">
                  <c:v>8636.6630000000005</c:v>
                </c:pt>
                <c:pt idx="9">
                  <c:v>148340.26699999999</c:v>
                </c:pt>
                <c:pt idx="10">
                  <c:v>18952.59</c:v>
                </c:pt>
                <c:pt idx="11">
                  <c:v>35746.385999999999</c:v>
                </c:pt>
                <c:pt idx="12">
                  <c:v>240934.74900000001</c:v>
                </c:pt>
                <c:pt idx="13">
                  <c:v>25860.075000000001</c:v>
                </c:pt>
                <c:pt idx="14">
                  <c:v>2384986.6669999999</c:v>
                </c:pt>
                <c:pt idx="15">
                  <c:v>12503.609</c:v>
                </c:pt>
                <c:pt idx="16">
                  <c:v>82287.918999999994</c:v>
                </c:pt>
              </c:numCache>
            </c:numRef>
          </c:val>
        </c:ser>
        <c:ser>
          <c:idx val="8"/>
          <c:order val="8"/>
          <c:tx>
            <c:v>2014</c:v>
          </c:tx>
          <c:invertIfNegative val="0"/>
          <c:val>
            <c:numRef>
              <c:f>TableforResChart!$AB$54:$AB$70</c:f>
              <c:numCache>
                <c:formatCode>#,##0</c:formatCode>
                <c:ptCount val="17"/>
                <c:pt idx="0">
                  <c:v>14610.606</c:v>
                </c:pt>
                <c:pt idx="1">
                  <c:v>342320.75799999997</c:v>
                </c:pt>
                <c:pt idx="2">
                  <c:v>4201.2280000000001</c:v>
                </c:pt>
                <c:pt idx="3">
                  <c:v>108484.681</c:v>
                </c:pt>
                <c:pt idx="4">
                  <c:v>6958.2079999999996</c:v>
                </c:pt>
                <c:pt idx="5">
                  <c:v>18827.636999999999</c:v>
                </c:pt>
                <c:pt idx="6">
                  <c:v>152585.307</c:v>
                </c:pt>
                <c:pt idx="7">
                  <c:v>31110.401999999998</c:v>
                </c:pt>
                <c:pt idx="8">
                  <c:v>8813.7019999999993</c:v>
                </c:pt>
                <c:pt idx="9">
                  <c:v>156696.33600000001</c:v>
                </c:pt>
                <c:pt idx="10">
                  <c:v>19785.166000000001</c:v>
                </c:pt>
                <c:pt idx="11">
                  <c:v>36634.016000000003</c:v>
                </c:pt>
                <c:pt idx="12">
                  <c:v>248426.573</c:v>
                </c:pt>
                <c:pt idx="13">
                  <c:v>26853.341</c:v>
                </c:pt>
                <c:pt idx="14">
                  <c:v>2438225.2489999998</c:v>
                </c:pt>
                <c:pt idx="15">
                  <c:v>13318.564</c:v>
                </c:pt>
                <c:pt idx="16">
                  <c:v>85658.191000000006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513920"/>
        <c:axId val="152519808"/>
      </c:barChart>
      <c:catAx>
        <c:axId val="1525139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519808"/>
        <c:crosses val="autoZero"/>
        <c:auto val="1"/>
        <c:lblAlgn val="ctr"/>
        <c:lblOffset val="100"/>
        <c:noMultiLvlLbl val="0"/>
      </c:catAx>
      <c:valAx>
        <c:axId val="15251980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i="1"/>
                </a:pPr>
                <a:r>
                  <a:rPr lang="en-US" i="1"/>
                  <a:t>Thousands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152513920"/>
        <c:crosses val="autoZero"/>
        <c:crossBetween val="between"/>
      </c:valAx>
      <c:dTable>
        <c:showHorzBorder val="0"/>
        <c:showVertBorder val="1"/>
        <c:showOutline val="1"/>
        <c:showKeys val="1"/>
        <c:spPr>
          <a:gradFill>
            <a:gsLst>
              <a:gs pos="7000">
                <a:schemeClr val="accent3">
                  <a:lumMod val="40000"/>
                  <a:lumOff val="60000"/>
                </a:schemeClr>
              </a:gs>
              <a:gs pos="54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  <c:txPr>
          <a:bodyPr/>
          <a:lstStyle/>
          <a:p>
            <a:pPr rtl="0">
              <a:defRPr sz="850"/>
            </a:pPr>
            <a:endParaRPr lang="en-US"/>
          </a:p>
        </c:txPr>
      </c:dTable>
      <c:spPr>
        <a:solidFill>
          <a:schemeClr val="accent3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accent3">
        <a:lumMod val="40000"/>
        <a:lumOff val="60000"/>
      </a:schemeClr>
    </a:solidFill>
    <a:effectLst>
      <a:innerShdw blurRad="114300">
        <a:prstClr val="black"/>
      </a:innerShdw>
    </a:effectLst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South Central Region </a:t>
            </a:r>
            <a:r>
              <a:rPr lang="en-US" dirty="0" smtClean="0"/>
              <a:t>~ Commercial </a:t>
            </a:r>
            <a:r>
              <a:rPr lang="en-US" dirty="0"/>
              <a:t>/ Industrial Values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2007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'[2007-2014StewideValSummaryRev.xlsm]TableforC-IChart'!$N$54:$N$70</c:f>
              <c:numCache>
                <c:formatCode>#,##0</c:formatCode>
                <c:ptCount val="17"/>
                <c:pt idx="0">
                  <c:v>4822.348</c:v>
                </c:pt>
                <c:pt idx="1">
                  <c:v>170163.071</c:v>
                </c:pt>
                <c:pt idx="2">
                  <c:v>931.36199999999997</c:v>
                </c:pt>
                <c:pt idx="3">
                  <c:v>36838.894999999997</c:v>
                </c:pt>
                <c:pt idx="4">
                  <c:v>2216.2089999999998</c:v>
                </c:pt>
                <c:pt idx="5">
                  <c:v>6901.076</c:v>
                </c:pt>
                <c:pt idx="6">
                  <c:v>42431.226000000002</c:v>
                </c:pt>
                <c:pt idx="7">
                  <c:v>6194.7470000000003</c:v>
                </c:pt>
                <c:pt idx="8">
                  <c:v>2400.1860000000001</c:v>
                </c:pt>
                <c:pt idx="9">
                  <c:v>60874.582000000002</c:v>
                </c:pt>
                <c:pt idx="10">
                  <c:v>4428.8</c:v>
                </c:pt>
                <c:pt idx="11">
                  <c:v>33273.353000000003</c:v>
                </c:pt>
                <c:pt idx="12">
                  <c:v>99241.247000000003</c:v>
                </c:pt>
                <c:pt idx="13">
                  <c:v>6743.0360000000001</c:v>
                </c:pt>
                <c:pt idx="14">
                  <c:v>1249813.175</c:v>
                </c:pt>
                <c:pt idx="15">
                  <c:v>3499.0889999999999</c:v>
                </c:pt>
                <c:pt idx="16">
                  <c:v>17847.900000000001</c:v>
                </c:pt>
              </c:numCache>
            </c:numRef>
          </c:val>
        </c:ser>
        <c:ser>
          <c:idx val="2"/>
          <c:order val="1"/>
          <c:tx>
            <c:v>2008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'[2007-2014StewideValSummaryRev.xlsm]TableforC-IChart'!$P$54:$P$70</c:f>
              <c:numCache>
                <c:formatCode>#,##0</c:formatCode>
                <c:ptCount val="17"/>
                <c:pt idx="0">
                  <c:v>5004.5969999999998</c:v>
                </c:pt>
                <c:pt idx="1">
                  <c:v>167640.79399999999</c:v>
                </c:pt>
                <c:pt idx="2">
                  <c:v>959.572</c:v>
                </c:pt>
                <c:pt idx="3">
                  <c:v>38715.832000000002</c:v>
                </c:pt>
                <c:pt idx="4">
                  <c:v>2812.7109999999998</c:v>
                </c:pt>
                <c:pt idx="5">
                  <c:v>7020.3040000000001</c:v>
                </c:pt>
                <c:pt idx="6">
                  <c:v>47785.127</c:v>
                </c:pt>
                <c:pt idx="7">
                  <c:v>6164.37</c:v>
                </c:pt>
                <c:pt idx="8">
                  <c:v>2614.5500000000002</c:v>
                </c:pt>
                <c:pt idx="9">
                  <c:v>64151.716999999997</c:v>
                </c:pt>
                <c:pt idx="10">
                  <c:v>4603.7070000000003</c:v>
                </c:pt>
                <c:pt idx="11">
                  <c:v>34466.362999999998</c:v>
                </c:pt>
                <c:pt idx="12">
                  <c:v>102258.97199999999</c:v>
                </c:pt>
                <c:pt idx="13">
                  <c:v>7050.826</c:v>
                </c:pt>
                <c:pt idx="14">
                  <c:v>1350933.736</c:v>
                </c:pt>
                <c:pt idx="15">
                  <c:v>3657.1289999999999</c:v>
                </c:pt>
                <c:pt idx="16">
                  <c:v>21950.094000000001</c:v>
                </c:pt>
              </c:numCache>
            </c:numRef>
          </c:val>
        </c:ser>
        <c:ser>
          <c:idx val="3"/>
          <c:order val="2"/>
          <c:tx>
            <c:v>2009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'[2007-2014StewideValSummaryRev.xlsm]TableforC-IChart'!$R$54:$R$70</c:f>
              <c:numCache>
                <c:formatCode>#,##0</c:formatCode>
                <c:ptCount val="17"/>
                <c:pt idx="0">
                  <c:v>4958.4679999999998</c:v>
                </c:pt>
                <c:pt idx="1">
                  <c:v>208670.66200000001</c:v>
                </c:pt>
                <c:pt idx="2">
                  <c:v>1011.551</c:v>
                </c:pt>
                <c:pt idx="3">
                  <c:v>39586.235999999997</c:v>
                </c:pt>
                <c:pt idx="4">
                  <c:v>2989.7260000000001</c:v>
                </c:pt>
                <c:pt idx="5">
                  <c:v>7488.2780000000002</c:v>
                </c:pt>
                <c:pt idx="6">
                  <c:v>48259.048999999999</c:v>
                </c:pt>
                <c:pt idx="7">
                  <c:v>6821.0519999999997</c:v>
                </c:pt>
                <c:pt idx="8">
                  <c:v>3814.2779999999998</c:v>
                </c:pt>
                <c:pt idx="9">
                  <c:v>62560.972000000002</c:v>
                </c:pt>
                <c:pt idx="10">
                  <c:v>5267.8919999999998</c:v>
                </c:pt>
                <c:pt idx="11">
                  <c:v>20020.895</c:v>
                </c:pt>
                <c:pt idx="12">
                  <c:v>100234.28599999999</c:v>
                </c:pt>
                <c:pt idx="13">
                  <c:v>7825.134</c:v>
                </c:pt>
                <c:pt idx="14">
                  <c:v>1366987.64</c:v>
                </c:pt>
                <c:pt idx="15">
                  <c:v>3880.511</c:v>
                </c:pt>
                <c:pt idx="16">
                  <c:v>22400.393</c:v>
                </c:pt>
              </c:numCache>
            </c:numRef>
          </c:val>
        </c:ser>
        <c:ser>
          <c:idx val="4"/>
          <c:order val="3"/>
          <c:tx>
            <c:v>2010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'[2007-2014StewideValSummaryRev.xlsm]TableforC-IChart'!$T$54:$T$70</c:f>
              <c:numCache>
                <c:formatCode>#,##0</c:formatCode>
                <c:ptCount val="17"/>
                <c:pt idx="0">
                  <c:v>4982.1040000000003</c:v>
                </c:pt>
                <c:pt idx="1">
                  <c:v>152935.10200000001</c:v>
                </c:pt>
                <c:pt idx="2">
                  <c:v>1174.645</c:v>
                </c:pt>
                <c:pt idx="3">
                  <c:v>39232.125</c:v>
                </c:pt>
                <c:pt idx="4">
                  <c:v>3071.6060000000002</c:v>
                </c:pt>
                <c:pt idx="5">
                  <c:v>7738.33</c:v>
                </c:pt>
                <c:pt idx="6">
                  <c:v>42864.716999999997</c:v>
                </c:pt>
                <c:pt idx="7">
                  <c:v>7459.7330000000002</c:v>
                </c:pt>
                <c:pt idx="8">
                  <c:v>4334.1009999999997</c:v>
                </c:pt>
                <c:pt idx="9">
                  <c:v>63940.08</c:v>
                </c:pt>
                <c:pt idx="10">
                  <c:v>6034.6329999999998</c:v>
                </c:pt>
                <c:pt idx="11">
                  <c:v>20170.672999999999</c:v>
                </c:pt>
                <c:pt idx="12">
                  <c:v>104029.02099999999</c:v>
                </c:pt>
                <c:pt idx="13">
                  <c:v>8143.4250000000002</c:v>
                </c:pt>
                <c:pt idx="14">
                  <c:v>1347474.3629999999</c:v>
                </c:pt>
                <c:pt idx="15">
                  <c:v>4251.0110000000004</c:v>
                </c:pt>
                <c:pt idx="16">
                  <c:v>22347.451000000001</c:v>
                </c:pt>
              </c:numCache>
            </c:numRef>
          </c:val>
        </c:ser>
        <c:ser>
          <c:idx val="5"/>
          <c:order val="4"/>
          <c:tx>
            <c:v>2011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'[2007-2014StewideValSummaryRev.xlsm]TableforC-IChart'!$V$54:$V$70</c:f>
              <c:numCache>
                <c:formatCode>#,##0</c:formatCode>
                <c:ptCount val="17"/>
                <c:pt idx="0">
                  <c:v>5176.7110000000002</c:v>
                </c:pt>
                <c:pt idx="1">
                  <c:v>151622.22700000001</c:v>
                </c:pt>
                <c:pt idx="2">
                  <c:v>1180.596</c:v>
                </c:pt>
                <c:pt idx="3">
                  <c:v>38910.368999999999</c:v>
                </c:pt>
                <c:pt idx="4">
                  <c:v>3038.8159999999998</c:v>
                </c:pt>
                <c:pt idx="5">
                  <c:v>7737.2179999999998</c:v>
                </c:pt>
                <c:pt idx="6">
                  <c:v>46650.720000000001</c:v>
                </c:pt>
                <c:pt idx="7">
                  <c:v>8377.91</c:v>
                </c:pt>
                <c:pt idx="8">
                  <c:v>5483.8959999999997</c:v>
                </c:pt>
                <c:pt idx="9">
                  <c:v>67063.667000000001</c:v>
                </c:pt>
                <c:pt idx="10">
                  <c:v>6195.2330000000002</c:v>
                </c:pt>
                <c:pt idx="11">
                  <c:v>22742.097000000002</c:v>
                </c:pt>
                <c:pt idx="12">
                  <c:v>106710.93</c:v>
                </c:pt>
                <c:pt idx="13">
                  <c:v>8261.3080000000009</c:v>
                </c:pt>
                <c:pt idx="14">
                  <c:v>1347681.885</c:v>
                </c:pt>
                <c:pt idx="15">
                  <c:v>4583.4960000000001</c:v>
                </c:pt>
                <c:pt idx="16">
                  <c:v>22303.378000000001</c:v>
                </c:pt>
              </c:numCache>
            </c:numRef>
          </c:val>
        </c:ser>
        <c:ser>
          <c:idx val="6"/>
          <c:order val="5"/>
          <c:tx>
            <c:v>2012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'[2007-2014StewideValSummaryRev.xlsm]TableforC-IChart'!$X$54:$X$70</c:f>
              <c:numCache>
                <c:formatCode>#,##0</c:formatCode>
                <c:ptCount val="17"/>
                <c:pt idx="0">
                  <c:v>5663.5209999999997</c:v>
                </c:pt>
                <c:pt idx="1">
                  <c:v>156196.11600000001</c:v>
                </c:pt>
                <c:pt idx="2">
                  <c:v>1184.2070000000001</c:v>
                </c:pt>
                <c:pt idx="3">
                  <c:v>43230.947999999997</c:v>
                </c:pt>
                <c:pt idx="4">
                  <c:v>3135.5079999999998</c:v>
                </c:pt>
                <c:pt idx="5">
                  <c:v>9187.5419999999995</c:v>
                </c:pt>
                <c:pt idx="6">
                  <c:v>49497.201999999997</c:v>
                </c:pt>
                <c:pt idx="7">
                  <c:v>8635.0969999999998</c:v>
                </c:pt>
                <c:pt idx="8">
                  <c:v>4981.2439999999997</c:v>
                </c:pt>
                <c:pt idx="9">
                  <c:v>72430.752999999997</c:v>
                </c:pt>
                <c:pt idx="10">
                  <c:v>6549.8069999999998</c:v>
                </c:pt>
                <c:pt idx="11">
                  <c:v>22599.924999999999</c:v>
                </c:pt>
                <c:pt idx="12">
                  <c:v>110290.7</c:v>
                </c:pt>
                <c:pt idx="13">
                  <c:v>8280.9590000000007</c:v>
                </c:pt>
                <c:pt idx="14">
                  <c:v>1340374.22</c:v>
                </c:pt>
                <c:pt idx="15">
                  <c:v>4833.067</c:v>
                </c:pt>
                <c:pt idx="16">
                  <c:v>45792.803</c:v>
                </c:pt>
              </c:numCache>
            </c:numRef>
          </c:val>
        </c:ser>
        <c:ser>
          <c:idx val="7"/>
          <c:order val="6"/>
          <c:tx>
            <c:v>2013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'[2007-2014StewideValSummaryRev.xlsm]TableforC-IChart'!$Z$54:$Z$70</c:f>
              <c:numCache>
                <c:formatCode>#,##0</c:formatCode>
                <c:ptCount val="17"/>
                <c:pt idx="0">
                  <c:v>6136.558</c:v>
                </c:pt>
                <c:pt idx="1">
                  <c:v>155109.67800000001</c:v>
                </c:pt>
                <c:pt idx="2">
                  <c:v>1358.6179999999999</c:v>
                </c:pt>
                <c:pt idx="3">
                  <c:v>42290.044999999998</c:v>
                </c:pt>
                <c:pt idx="4">
                  <c:v>3224.2570000000001</c:v>
                </c:pt>
                <c:pt idx="5">
                  <c:v>11668.017</c:v>
                </c:pt>
                <c:pt idx="6">
                  <c:v>49198.830999999998</c:v>
                </c:pt>
                <c:pt idx="7">
                  <c:v>9046.0949999999993</c:v>
                </c:pt>
                <c:pt idx="8">
                  <c:v>5458.473</c:v>
                </c:pt>
                <c:pt idx="9">
                  <c:v>81749.316000000006</c:v>
                </c:pt>
                <c:pt idx="10">
                  <c:v>6349.4340000000002</c:v>
                </c:pt>
                <c:pt idx="11">
                  <c:v>23210.537</c:v>
                </c:pt>
                <c:pt idx="12">
                  <c:v>116801.117</c:v>
                </c:pt>
                <c:pt idx="13">
                  <c:v>8672.0930000000008</c:v>
                </c:pt>
                <c:pt idx="14">
                  <c:v>1357797.987</c:v>
                </c:pt>
                <c:pt idx="15">
                  <c:v>5078.51</c:v>
                </c:pt>
                <c:pt idx="16">
                  <c:v>82142.069000000003</c:v>
                </c:pt>
              </c:numCache>
            </c:numRef>
          </c:val>
        </c:ser>
        <c:ser>
          <c:idx val="8"/>
          <c:order val="7"/>
          <c:tx>
            <c:v>2014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'[2007-2014StewideValSummaryRev.xlsm]TableforC-IChart'!$AC$54:$AC$70</c:f>
              <c:numCache>
                <c:formatCode>#,##0</c:formatCode>
                <c:ptCount val="17"/>
                <c:pt idx="0">
                  <c:v>6354.2030000000004</c:v>
                </c:pt>
                <c:pt idx="1">
                  <c:v>160254.435</c:v>
                </c:pt>
                <c:pt idx="2">
                  <c:v>1282.1189999999999</c:v>
                </c:pt>
                <c:pt idx="3">
                  <c:v>43184.97</c:v>
                </c:pt>
                <c:pt idx="4">
                  <c:v>3228.058</c:v>
                </c:pt>
                <c:pt idx="5">
                  <c:v>12588.252</c:v>
                </c:pt>
                <c:pt idx="6">
                  <c:v>51011.332999999999</c:v>
                </c:pt>
                <c:pt idx="7">
                  <c:v>9377.5339999999997</c:v>
                </c:pt>
                <c:pt idx="8">
                  <c:v>5105.1989999999996</c:v>
                </c:pt>
                <c:pt idx="9">
                  <c:v>85403.411999999997</c:v>
                </c:pt>
                <c:pt idx="10">
                  <c:v>6504.1450000000004</c:v>
                </c:pt>
                <c:pt idx="11">
                  <c:v>23834.905999999999</c:v>
                </c:pt>
                <c:pt idx="12">
                  <c:v>125538.98299999999</c:v>
                </c:pt>
                <c:pt idx="13">
                  <c:v>8939.0619999999999</c:v>
                </c:pt>
                <c:pt idx="14">
                  <c:v>1379369.3570000001</c:v>
                </c:pt>
                <c:pt idx="15">
                  <c:v>5253.7730000000001</c:v>
                </c:pt>
                <c:pt idx="16">
                  <c:v>64382.283000000003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84704"/>
        <c:axId val="152186240"/>
      </c:barChart>
      <c:catAx>
        <c:axId val="15218470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186240"/>
        <c:crosses val="autoZero"/>
        <c:auto val="1"/>
        <c:lblAlgn val="ctr"/>
        <c:lblOffset val="100"/>
        <c:noMultiLvlLbl val="0"/>
      </c:catAx>
      <c:valAx>
        <c:axId val="15218624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Thousands</a:t>
                </a:r>
              </a:p>
            </c:rich>
          </c:tx>
          <c:layout/>
          <c:overlay val="0"/>
        </c:title>
        <c:numFmt formatCode="#,##0" sourceLinked="1"/>
        <c:majorTickMark val="none"/>
        <c:minorTickMark val="none"/>
        <c:tickLblPos val="nextTo"/>
        <c:crossAx val="152184704"/>
        <c:crosses val="autoZero"/>
        <c:crossBetween val="between"/>
      </c:valAx>
      <c:dTable>
        <c:showHorzBorder val="0"/>
        <c:showVertBorder val="1"/>
        <c:showOutline val="1"/>
        <c:showKeys val="1"/>
        <c:spPr>
          <a:gradFill>
            <a:gsLst>
              <a:gs pos="7000">
                <a:schemeClr val="bg1">
                  <a:lumMod val="85000"/>
                </a:schemeClr>
              </a:gs>
              <a:gs pos="54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/>
        </c:spPr>
        <c:txPr>
          <a:bodyPr/>
          <a:lstStyle/>
          <a:p>
            <a:pPr rtl="0">
              <a:defRPr sz="800"/>
            </a:pPr>
            <a:endParaRPr lang="en-US"/>
          </a:p>
        </c:txPr>
      </c:dTable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effectLst>
      <a:innerShdw blurRad="114300">
        <a:prstClr val="black"/>
      </a:innerShdw>
    </a:effectLst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South Central Region </a:t>
            </a:r>
            <a:r>
              <a:rPr lang="en-US" dirty="0" smtClean="0"/>
              <a:t>~ Commercial </a:t>
            </a:r>
            <a:r>
              <a:rPr lang="en-US" dirty="0"/>
              <a:t>/ Industrial Values </a:t>
            </a:r>
            <a:r>
              <a:rPr lang="en-US" dirty="0" smtClean="0"/>
              <a:t>% Change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2007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'[2007-2014StewideValSummaryRev.xlsm]TableforC-IChart'!$O$54:$O$70</c:f>
              <c:numCache>
                <c:formatCode>0.00%</c:formatCode>
                <c:ptCount val="17"/>
                <c:pt idx="0">
                  <c:v>-5.8081621435905832E-2</c:v>
                </c:pt>
                <c:pt idx="1">
                  <c:v>1.3002584905326253</c:v>
                </c:pt>
                <c:pt idx="2">
                  <c:v>2.299358104100489E-2</c:v>
                </c:pt>
                <c:pt idx="3">
                  <c:v>1.4388698203426281E-2</c:v>
                </c:pt>
                <c:pt idx="4">
                  <c:v>7.0870855779958719E-2</c:v>
                </c:pt>
                <c:pt idx="5">
                  <c:v>0.44079064943220819</c:v>
                </c:pt>
                <c:pt idx="6">
                  <c:v>0.15575637479418025</c:v>
                </c:pt>
                <c:pt idx="7">
                  <c:v>7.1082311066417936E-2</c:v>
                </c:pt>
                <c:pt idx="8">
                  <c:v>-1.1382634881237126E-2</c:v>
                </c:pt>
                <c:pt idx="9">
                  <c:v>1.433649299168235E-2</c:v>
                </c:pt>
                <c:pt idx="10">
                  <c:v>0.12683911552492619</c:v>
                </c:pt>
                <c:pt idx="11">
                  <c:v>1.7832923758523236</c:v>
                </c:pt>
                <c:pt idx="12">
                  <c:v>9.3896026643462777E-2</c:v>
                </c:pt>
                <c:pt idx="13">
                  <c:v>-0.1219722821814712</c:v>
                </c:pt>
                <c:pt idx="14">
                  <c:v>0.10530925431863997</c:v>
                </c:pt>
                <c:pt idx="15">
                  <c:v>3.4228883602110731E-2</c:v>
                </c:pt>
                <c:pt idx="16">
                  <c:v>8.8599756930072937E-2</c:v>
                </c:pt>
              </c:numCache>
            </c:numRef>
          </c:val>
        </c:ser>
        <c:ser>
          <c:idx val="2"/>
          <c:order val="1"/>
          <c:tx>
            <c:v>2008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'[2007-2014StewideValSummaryRev.xlsm]TableforC-IChart'!$Q$54:$Q$70</c:f>
              <c:numCache>
                <c:formatCode>0.00%</c:formatCode>
                <c:ptCount val="17"/>
                <c:pt idx="0">
                  <c:v>3.7792585686474679E-2</c:v>
                </c:pt>
                <c:pt idx="1">
                  <c:v>-1.4822704980447854E-2</c:v>
                </c:pt>
                <c:pt idx="2">
                  <c:v>3.0288974641439138E-2</c:v>
                </c:pt>
                <c:pt idx="3">
                  <c:v>5.0949872410668277E-2</c:v>
                </c:pt>
                <c:pt idx="4">
                  <c:v>0.2691542178558069</c:v>
                </c:pt>
                <c:pt idx="5">
                  <c:v>1.7276726122129372E-2</c:v>
                </c:pt>
                <c:pt idx="6">
                  <c:v>0.12617832442550678</c:v>
                </c:pt>
                <c:pt idx="7">
                  <c:v>-4.9036708036664621E-3</c:v>
                </c:pt>
                <c:pt idx="8">
                  <c:v>8.9311411698926674E-2</c:v>
                </c:pt>
                <c:pt idx="9">
                  <c:v>5.3834209489931194E-2</c:v>
                </c:pt>
                <c:pt idx="10">
                  <c:v>3.9493090679190782E-2</c:v>
                </c:pt>
                <c:pt idx="11">
                  <c:v>3.5854817517188442E-2</c:v>
                </c:pt>
                <c:pt idx="12">
                  <c:v>3.0407971395200135E-2</c:v>
                </c:pt>
                <c:pt idx="13">
                  <c:v>4.5645611264718139E-2</c:v>
                </c:pt>
                <c:pt idx="14">
                  <c:v>8.0908541390596223E-2</c:v>
                </c:pt>
                <c:pt idx="15">
                  <c:v>4.5166041789734407E-2</c:v>
                </c:pt>
                <c:pt idx="16">
                  <c:v>0.2298418301312759</c:v>
                </c:pt>
              </c:numCache>
            </c:numRef>
          </c:val>
        </c:ser>
        <c:ser>
          <c:idx val="3"/>
          <c:order val="2"/>
          <c:tx>
            <c:v>2009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'[2007-2014StewideValSummaryRev.xlsm]TableforC-IChart'!$S$54:$S$70</c:f>
              <c:numCache>
                <c:formatCode>0.00%</c:formatCode>
                <c:ptCount val="17"/>
                <c:pt idx="0">
                  <c:v>-9.2173255908517531E-3</c:v>
                </c:pt>
                <c:pt idx="1">
                  <c:v>0.2447487095533562</c:v>
                </c:pt>
                <c:pt idx="2">
                  <c:v>5.416894198663575E-2</c:v>
                </c:pt>
                <c:pt idx="3">
                  <c:v>2.2481862200455744E-2</c:v>
                </c:pt>
                <c:pt idx="4">
                  <c:v>6.2933945222243007E-2</c:v>
                </c:pt>
                <c:pt idx="5">
                  <c:v>6.6660076258805906E-2</c:v>
                </c:pt>
                <c:pt idx="6">
                  <c:v>9.9177721134862448E-3</c:v>
                </c:pt>
                <c:pt idx="7">
                  <c:v>0.10652864769635824</c:v>
                </c:pt>
                <c:pt idx="8">
                  <c:v>0.45886596163775772</c:v>
                </c:pt>
                <c:pt idx="9">
                  <c:v>-2.4796608327724033E-2</c:v>
                </c:pt>
                <c:pt idx="10">
                  <c:v>0.14427177924224965</c:v>
                </c:pt>
                <c:pt idx="11">
                  <c:v>-0.41911785122207407</c:v>
                </c:pt>
                <c:pt idx="12">
                  <c:v>-1.9799592743803465E-2</c:v>
                </c:pt>
                <c:pt idx="13">
                  <c:v>0.10981805535975502</c:v>
                </c:pt>
                <c:pt idx="14">
                  <c:v>1.1883561400675438E-2</c:v>
                </c:pt>
                <c:pt idx="15">
                  <c:v>6.108124706566273E-2</c:v>
                </c:pt>
                <c:pt idx="16">
                  <c:v>2.0514672966776316E-2</c:v>
                </c:pt>
              </c:numCache>
            </c:numRef>
          </c:val>
        </c:ser>
        <c:ser>
          <c:idx val="4"/>
          <c:order val="3"/>
          <c:tx>
            <c:v>2010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'[2007-2014StewideValSummaryRev.xlsm]TableforC-IChart'!$U$54:$U$70</c:f>
              <c:numCache>
                <c:formatCode>0.00%</c:formatCode>
                <c:ptCount val="17"/>
                <c:pt idx="0">
                  <c:v>4.7667949052006432E-3</c:v>
                </c:pt>
                <c:pt idx="1">
                  <c:v>-0.26709820856369354</c:v>
                </c:pt>
                <c:pt idx="2">
                  <c:v>0.16123161363094884</c:v>
                </c:pt>
                <c:pt idx="3">
                  <c:v>-8.945306141255693E-3</c:v>
                </c:pt>
                <c:pt idx="4">
                  <c:v>2.7387125107785834E-2</c:v>
                </c:pt>
                <c:pt idx="5">
                  <c:v>3.3392456850560255E-2</c:v>
                </c:pt>
                <c:pt idx="6">
                  <c:v>-0.11177866352070059</c:v>
                </c:pt>
                <c:pt idx="7">
                  <c:v>9.3633797250043033E-2</c:v>
                </c:pt>
                <c:pt idx="8">
                  <c:v>0.13628345915006718</c:v>
                </c:pt>
                <c:pt idx="9">
                  <c:v>2.2044222714442483E-2</c:v>
                </c:pt>
                <c:pt idx="10">
                  <c:v>0.14554987080221082</c:v>
                </c:pt>
                <c:pt idx="11">
                  <c:v>7.4810841373474275E-3</c:v>
                </c:pt>
                <c:pt idx="12">
                  <c:v>3.7858652477456671E-2</c:v>
                </c:pt>
                <c:pt idx="13">
                  <c:v>4.0675469583012915E-2</c:v>
                </c:pt>
                <c:pt idx="14">
                  <c:v>-1.4274655036383506E-2</c:v>
                </c:pt>
                <c:pt idx="15">
                  <c:v>9.5477116287004588E-2</c:v>
                </c:pt>
                <c:pt idx="16">
                  <c:v>-2.3634406771345083E-3</c:v>
                </c:pt>
              </c:numCache>
            </c:numRef>
          </c:val>
        </c:ser>
        <c:ser>
          <c:idx val="5"/>
          <c:order val="4"/>
          <c:tx>
            <c:v>2011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'[2007-2014StewideValSummaryRev.xlsm]TableforC-IChart'!$W$54:$W$70</c:f>
              <c:numCache>
                <c:formatCode>0.00%</c:formatCode>
                <c:ptCount val="17"/>
                <c:pt idx="0">
                  <c:v>3.9061207875227003E-2</c:v>
                </c:pt>
                <c:pt idx="1">
                  <c:v>-8.5845236497766216E-3</c:v>
                </c:pt>
                <c:pt idx="2">
                  <c:v>5.0662114936853445E-3</c:v>
                </c:pt>
                <c:pt idx="3">
                  <c:v>-8.2013401007465497E-3</c:v>
                </c:pt>
                <c:pt idx="4">
                  <c:v>-1.0675197274650595E-2</c:v>
                </c:pt>
                <c:pt idx="5">
                  <c:v>-1.4370025573994389E-4</c:v>
                </c:pt>
                <c:pt idx="6">
                  <c:v>8.8324460418110415E-2</c:v>
                </c:pt>
                <c:pt idx="7">
                  <c:v>0.12308443211037173</c:v>
                </c:pt>
                <c:pt idx="8">
                  <c:v>0.26529031049345647</c:v>
                </c:pt>
                <c:pt idx="9">
                  <c:v>4.885178435810527E-2</c:v>
                </c:pt>
                <c:pt idx="10">
                  <c:v>2.6613051696764388E-2</c:v>
                </c:pt>
                <c:pt idx="11">
                  <c:v>0.12748330211887343</c:v>
                </c:pt>
                <c:pt idx="12">
                  <c:v>2.5780392569492699E-2</c:v>
                </c:pt>
                <c:pt idx="13">
                  <c:v>1.4475850149046711E-2</c:v>
                </c:pt>
                <c:pt idx="14">
                  <c:v>1.5400812490271745E-4</c:v>
                </c:pt>
                <c:pt idx="15">
                  <c:v>7.8213159175546623E-2</c:v>
                </c:pt>
                <c:pt idx="16">
                  <c:v>-1.9721712333097999E-3</c:v>
                </c:pt>
              </c:numCache>
            </c:numRef>
          </c:val>
        </c:ser>
        <c:ser>
          <c:idx val="6"/>
          <c:order val="5"/>
          <c:tx>
            <c:v>2012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'[2007-2014StewideValSummaryRev.xlsm]TableforC-IChart'!$Y$54:$Y$70</c:f>
              <c:numCache>
                <c:formatCode>0.00%</c:formatCode>
                <c:ptCount val="17"/>
                <c:pt idx="0">
                  <c:v>9.4038473463169847E-2</c:v>
                </c:pt>
                <c:pt idx="1">
                  <c:v>3.0166348895534923E-2</c:v>
                </c:pt>
                <c:pt idx="2">
                  <c:v>3.0586246268834586E-3</c:v>
                </c:pt>
                <c:pt idx="3">
                  <c:v>0.11103927079180355</c:v>
                </c:pt>
                <c:pt idx="4">
                  <c:v>3.1818971599465062E-2</c:v>
                </c:pt>
                <c:pt idx="5">
                  <c:v>0.18744773638276699</c:v>
                </c:pt>
                <c:pt idx="6">
                  <c:v>6.1016893201219537E-2</c:v>
                </c:pt>
                <c:pt idx="7">
                  <c:v>3.0698229033255298E-2</c:v>
                </c:pt>
                <c:pt idx="8">
                  <c:v>-9.1659652188881779E-2</c:v>
                </c:pt>
                <c:pt idx="9">
                  <c:v>8.0029712660955377E-2</c:v>
                </c:pt>
                <c:pt idx="10">
                  <c:v>5.7233359907528834E-2</c:v>
                </c:pt>
                <c:pt idx="11">
                  <c:v>-6.2514903528906015E-3</c:v>
                </c:pt>
                <c:pt idx="12">
                  <c:v>3.3546423032767163E-2</c:v>
                </c:pt>
                <c:pt idx="13">
                  <c:v>2.3786790178988411E-3</c:v>
                </c:pt>
                <c:pt idx="14">
                  <c:v>-5.4223961020296993E-3</c:v>
                </c:pt>
                <c:pt idx="15">
                  <c:v>5.4449922068220392E-2</c:v>
                </c:pt>
                <c:pt idx="16">
                  <c:v>1.0531779087454824</c:v>
                </c:pt>
              </c:numCache>
            </c:numRef>
          </c:val>
        </c:ser>
        <c:ser>
          <c:idx val="7"/>
          <c:order val="6"/>
          <c:tx>
            <c:v>2013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'[2007-2014StewideValSummaryRev.xlsm]TableforC-IChart'!$AB$54:$AB$70</c:f>
              <c:numCache>
                <c:formatCode>0.00%</c:formatCode>
                <c:ptCount val="17"/>
                <c:pt idx="0">
                  <c:v>8.3523483006419555E-2</c:v>
                </c:pt>
                <c:pt idx="1">
                  <c:v>-6.9556018921750565E-3</c:v>
                </c:pt>
                <c:pt idx="2">
                  <c:v>0.14728083856960802</c:v>
                </c:pt>
                <c:pt idx="3">
                  <c:v>-2.1764570140816678E-2</c:v>
                </c:pt>
                <c:pt idx="4">
                  <c:v>2.8304504405665766E-2</c:v>
                </c:pt>
                <c:pt idx="5">
                  <c:v>0.26998243926395116</c:v>
                </c:pt>
                <c:pt idx="6">
                  <c:v>-6.0280377060505201E-3</c:v>
                </c:pt>
                <c:pt idx="7">
                  <c:v>4.7596222717590737E-2</c:v>
                </c:pt>
                <c:pt idx="8">
                  <c:v>9.5805184407750418E-2</c:v>
                </c:pt>
                <c:pt idx="9">
                  <c:v>0.12865478562676283</c:v>
                </c:pt>
                <c:pt idx="10">
                  <c:v>-3.0592199128920836E-2</c:v>
                </c:pt>
                <c:pt idx="11">
                  <c:v>2.7018319751061167E-2</c:v>
                </c:pt>
                <c:pt idx="12">
                  <c:v>5.9029609930846404E-2</c:v>
                </c:pt>
                <c:pt idx="13">
                  <c:v>4.7232935219217967E-2</c:v>
                </c:pt>
                <c:pt idx="14">
                  <c:v>1.2999180930233046E-2</c:v>
                </c:pt>
                <c:pt idx="15">
                  <c:v>5.0784108724335954E-2</c:v>
                </c:pt>
                <c:pt idx="16">
                  <c:v>0.7937768299529514</c:v>
                </c:pt>
              </c:numCache>
            </c:numRef>
          </c:val>
        </c:ser>
        <c:ser>
          <c:idx val="8"/>
          <c:order val="7"/>
          <c:tx>
            <c:v>2014</c:v>
          </c:tx>
          <c:invertIfNegative val="0"/>
          <c:cat>
            <c:strRef>
              <c:f>'[2007-2014StewideValSummaryRev.xlsm]TableforC-IChart'!$C$54:$C$70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King- man</c:v>
                </c:pt>
                <c:pt idx="8">
                  <c:v>Kiowa</c:v>
                </c:pt>
                <c:pt idx="9">
                  <c:v>McPher- 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'[2007-2014StewideValSummaryRev.xlsm]TableforC-IChart'!$AE$54:$AE$70</c:f>
              <c:numCache>
                <c:formatCode>0.00%</c:formatCode>
                <c:ptCount val="17"/>
                <c:pt idx="0">
                  <c:v>3.5466950691250769E-2</c:v>
                </c:pt>
                <c:pt idx="1">
                  <c:v>3.3168510607055626E-2</c:v>
                </c:pt>
                <c:pt idx="2">
                  <c:v>-5.6306482028060885E-2</c:v>
                </c:pt>
                <c:pt idx="3">
                  <c:v>2.1161599615228666E-2</c:v>
                </c:pt>
                <c:pt idx="4">
                  <c:v>1.1788762496289628E-3</c:v>
                </c:pt>
                <c:pt idx="5">
                  <c:v>7.8868157288423613E-2</c:v>
                </c:pt>
                <c:pt idx="6">
                  <c:v>3.6840346877347566E-2</c:v>
                </c:pt>
                <c:pt idx="7">
                  <c:v>3.6638903305791101E-2</c:v>
                </c:pt>
                <c:pt idx="8">
                  <c:v>-6.4720298149317651E-2</c:v>
                </c:pt>
                <c:pt idx="9">
                  <c:v>4.4698796011944493E-2</c:v>
                </c:pt>
                <c:pt idx="10">
                  <c:v>2.4366108853167107E-2</c:v>
                </c:pt>
                <c:pt idx="11">
                  <c:v>2.6900239318030376E-2</c:v>
                </c:pt>
                <c:pt idx="12">
                  <c:v>7.4809781142760767E-2</c:v>
                </c:pt>
                <c:pt idx="13">
                  <c:v>3.0784840522351309E-2</c:v>
                </c:pt>
                <c:pt idx="14">
                  <c:v>1.5887024584313302E-2</c:v>
                </c:pt>
                <c:pt idx="15">
                  <c:v>3.4510712787805854E-2</c:v>
                </c:pt>
                <c:pt idx="16">
                  <c:v>-0.2162081649051231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269184"/>
        <c:axId val="152270720"/>
      </c:barChart>
      <c:catAx>
        <c:axId val="152269184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270720"/>
        <c:crosses val="autoZero"/>
        <c:auto val="1"/>
        <c:lblAlgn val="ctr"/>
        <c:lblOffset val="100"/>
        <c:noMultiLvlLbl val="0"/>
      </c:catAx>
      <c:valAx>
        <c:axId val="15227072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i="1" dirty="0" smtClean="0"/>
                  <a:t>Change</a:t>
                </a:r>
                <a:endParaRPr lang="en-US" i="1" dirty="0"/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crossAx val="152269184"/>
        <c:crosses val="autoZero"/>
        <c:crossBetween val="between"/>
      </c:valAx>
      <c:dTable>
        <c:showHorzBorder val="0"/>
        <c:showVertBorder val="1"/>
        <c:showOutline val="1"/>
        <c:showKeys val="1"/>
        <c:spPr>
          <a:gradFill>
            <a:gsLst>
              <a:gs pos="7000">
                <a:schemeClr val="bg1">
                  <a:lumMod val="85000"/>
                </a:schemeClr>
              </a:gs>
              <a:gs pos="54000">
                <a:schemeClr val="accent3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  <c:txPr>
          <a:bodyPr/>
          <a:lstStyle/>
          <a:p>
            <a:pPr rtl="0">
              <a:defRPr sz="800"/>
            </a:pPr>
            <a:endParaRPr lang="en-US"/>
          </a:p>
        </c:txPr>
      </c:dTable>
      <c:spPr>
        <a:solidFill>
          <a:schemeClr val="bg1">
            <a:lumMod val="95000"/>
          </a:schemeClr>
        </a:solidFill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effectLst>
      <a:innerShdw blurRad="114300">
        <a:prstClr val="black"/>
      </a:innerShdw>
    </a:effectLst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South Central Region Ag Land </a:t>
            </a:r>
            <a:r>
              <a:rPr lang="en-US" dirty="0" smtClean="0"/>
              <a:t>~ % </a:t>
            </a:r>
            <a:r>
              <a:rPr lang="en-US" dirty="0"/>
              <a:t>Change</a:t>
            </a:r>
          </a:p>
        </c:rich>
      </c:tx>
      <c:layout>
        <c:manualLayout>
          <c:xMode val="edge"/>
          <c:yMode val="edge"/>
          <c:x val="0.22738910965698134"/>
          <c:y val="1.2099999348950166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v>2007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'!$N$54:$N$70</c:f>
              <c:numCache>
                <c:formatCode>0.00%</c:formatCode>
                <c:ptCount val="17"/>
                <c:pt idx="0">
                  <c:v>-5.4785522133838686E-2</c:v>
                </c:pt>
                <c:pt idx="1">
                  <c:v>-0.10528942852234502</c:v>
                </c:pt>
                <c:pt idx="2">
                  <c:v>-6.6411203897227211E-2</c:v>
                </c:pt>
                <c:pt idx="3">
                  <c:v>-8.0145628416235598E-2</c:v>
                </c:pt>
                <c:pt idx="4">
                  <c:v>-6.1632347017865331E-2</c:v>
                </c:pt>
                <c:pt idx="5">
                  <c:v>-4.7606802981401034E-2</c:v>
                </c:pt>
                <c:pt idx="6">
                  <c:v>-6.6454736648678986E-2</c:v>
                </c:pt>
                <c:pt idx="7">
                  <c:v>-6.7731109964072181E-2</c:v>
                </c:pt>
                <c:pt idx="8">
                  <c:v>-4.6342651681536097E-2</c:v>
                </c:pt>
                <c:pt idx="9">
                  <c:v>-5.0326673039473031E-2</c:v>
                </c:pt>
                <c:pt idx="10">
                  <c:v>-6.9616685778595686E-2</c:v>
                </c:pt>
                <c:pt idx="11">
                  <c:v>-4.2536192526078334E-2</c:v>
                </c:pt>
                <c:pt idx="12">
                  <c:v>-5.4511293044175561E-2</c:v>
                </c:pt>
                <c:pt idx="13">
                  <c:v>-3.3082460820119133E-2</c:v>
                </c:pt>
                <c:pt idx="14">
                  <c:v>-5.9916463837866807E-2</c:v>
                </c:pt>
                <c:pt idx="15">
                  <c:v>-3.9437122727111265E-2</c:v>
                </c:pt>
                <c:pt idx="16">
                  <c:v>-5.0244803536272302E-2</c:v>
                </c:pt>
              </c:numCache>
            </c:numRef>
          </c:val>
        </c:ser>
        <c:ser>
          <c:idx val="2"/>
          <c:order val="1"/>
          <c:tx>
            <c:v>2008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'!$P$54:$P$70</c:f>
              <c:numCache>
                <c:formatCode>0.00%</c:formatCode>
                <c:ptCount val="17"/>
                <c:pt idx="0">
                  <c:v>-7.6366932606445601E-2</c:v>
                </c:pt>
                <c:pt idx="1">
                  <c:v>-0.11611708306486758</c:v>
                </c:pt>
                <c:pt idx="2">
                  <c:v>-6.5951494534243635E-2</c:v>
                </c:pt>
                <c:pt idx="3">
                  <c:v>-9.0394228880659608E-2</c:v>
                </c:pt>
                <c:pt idx="4">
                  <c:v>-6.4188516840304424E-2</c:v>
                </c:pt>
                <c:pt idx="5">
                  <c:v>-6.3228479293790246E-2</c:v>
                </c:pt>
                <c:pt idx="6">
                  <c:v>-6.901672549652324E-2</c:v>
                </c:pt>
                <c:pt idx="7">
                  <c:v>-7.4673727551566357E-2</c:v>
                </c:pt>
                <c:pt idx="8">
                  <c:v>-6.3146513959781395E-2</c:v>
                </c:pt>
                <c:pt idx="9">
                  <c:v>-4.9665167224630768E-2</c:v>
                </c:pt>
                <c:pt idx="10">
                  <c:v>-5.6017466704889288E-2</c:v>
                </c:pt>
                <c:pt idx="11">
                  <c:v>-4.4759958046084618E-2</c:v>
                </c:pt>
                <c:pt idx="12">
                  <c:v>-5.0211271074076254E-2</c:v>
                </c:pt>
                <c:pt idx="13">
                  <c:v>-3.9558034433077593E-2</c:v>
                </c:pt>
                <c:pt idx="14">
                  <c:v>-7.5357078482749876E-2</c:v>
                </c:pt>
                <c:pt idx="15">
                  <c:v>-3.860761912624186E-2</c:v>
                </c:pt>
                <c:pt idx="16">
                  <c:v>-6.0721384656889407E-2</c:v>
                </c:pt>
              </c:numCache>
            </c:numRef>
          </c:val>
        </c:ser>
        <c:ser>
          <c:idx val="3"/>
          <c:order val="2"/>
          <c:tx>
            <c:v>2009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'!$R$54:$R$70</c:f>
              <c:numCache>
                <c:formatCode>0.00%</c:formatCode>
                <c:ptCount val="17"/>
                <c:pt idx="0">
                  <c:v>-6.7770259014511419E-2</c:v>
                </c:pt>
                <c:pt idx="1">
                  <c:v>-8.857377224384809E-2</c:v>
                </c:pt>
                <c:pt idx="2">
                  <c:v>-6.5932815506810835E-2</c:v>
                </c:pt>
                <c:pt idx="3">
                  <c:v>-7.7882577875382691E-2</c:v>
                </c:pt>
                <c:pt idx="4">
                  <c:v>-8.3794509380031898E-2</c:v>
                </c:pt>
                <c:pt idx="5">
                  <c:v>-7.1427865226363629E-2</c:v>
                </c:pt>
                <c:pt idx="6">
                  <c:v>-7.445450441311964E-2</c:v>
                </c:pt>
                <c:pt idx="7">
                  <c:v>-7.9796645241399872E-2</c:v>
                </c:pt>
                <c:pt idx="8">
                  <c:v>-8.0827478328166877E-2</c:v>
                </c:pt>
                <c:pt idx="9">
                  <c:v>-6.536136227842762E-2</c:v>
                </c:pt>
                <c:pt idx="10">
                  <c:v>-6.8492544017815779E-2</c:v>
                </c:pt>
                <c:pt idx="11">
                  <c:v>-7.8098640902642749E-2</c:v>
                </c:pt>
                <c:pt idx="12">
                  <c:v>-6.3001634667128312E-2</c:v>
                </c:pt>
                <c:pt idx="13">
                  <c:v>-5.859427230616595E-2</c:v>
                </c:pt>
                <c:pt idx="14">
                  <c:v>-8.1228109231798448E-2</c:v>
                </c:pt>
                <c:pt idx="15">
                  <c:v>-7.7851761376999146E-2</c:v>
                </c:pt>
                <c:pt idx="16">
                  <c:v>-7.6674570929664648E-2</c:v>
                </c:pt>
              </c:numCache>
            </c:numRef>
          </c:val>
        </c:ser>
        <c:ser>
          <c:idx val="4"/>
          <c:order val="3"/>
          <c:tx>
            <c:v>2010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'!$T$54:$T$70</c:f>
              <c:numCache>
                <c:formatCode>0.00%</c:formatCode>
                <c:ptCount val="17"/>
                <c:pt idx="0">
                  <c:v>-0.15394042173623809</c:v>
                </c:pt>
                <c:pt idx="1">
                  <c:v>-7.3284222050524553E-2</c:v>
                </c:pt>
                <c:pt idx="2">
                  <c:v>-5.9071501104351443E-2</c:v>
                </c:pt>
                <c:pt idx="3">
                  <c:v>-4.8626664349355156E-2</c:v>
                </c:pt>
                <c:pt idx="4">
                  <c:v>-5.6591683963175571E-2</c:v>
                </c:pt>
                <c:pt idx="5">
                  <c:v>-2.8217294165568306E-2</c:v>
                </c:pt>
                <c:pt idx="6">
                  <c:v>-1.7413754290571876E-2</c:v>
                </c:pt>
                <c:pt idx="7">
                  <c:v>-4.1608931836396135E-2</c:v>
                </c:pt>
                <c:pt idx="8">
                  <c:v>-3.6577828047090401E-2</c:v>
                </c:pt>
                <c:pt idx="9">
                  <c:v>-1.2193980412106835E-2</c:v>
                </c:pt>
                <c:pt idx="10">
                  <c:v>-4.5555376061347644E-2</c:v>
                </c:pt>
                <c:pt idx="11">
                  <c:v>-2.3283177641440941E-2</c:v>
                </c:pt>
                <c:pt idx="12">
                  <c:v>-2.7841547216548503E-2</c:v>
                </c:pt>
                <c:pt idx="13">
                  <c:v>3.2826221092302106E-3</c:v>
                </c:pt>
                <c:pt idx="14">
                  <c:v>-5.4525592527071003E-2</c:v>
                </c:pt>
                <c:pt idx="15">
                  <c:v>-2.8372750709168063E-2</c:v>
                </c:pt>
                <c:pt idx="16">
                  <c:v>-3.6837883801481036E-2</c:v>
                </c:pt>
              </c:numCache>
            </c:numRef>
          </c:val>
        </c:ser>
        <c:ser>
          <c:idx val="5"/>
          <c:order val="4"/>
          <c:tx>
            <c:v>2011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'!$V$54:$V$70</c:f>
              <c:numCache>
                <c:formatCode>0.00%</c:formatCode>
                <c:ptCount val="17"/>
                <c:pt idx="0">
                  <c:v>-1.1092006853999435E-2</c:v>
                </c:pt>
                <c:pt idx="1">
                  <c:v>1.8643498929506775E-2</c:v>
                </c:pt>
                <c:pt idx="2">
                  <c:v>-8.221542600035224E-2</c:v>
                </c:pt>
                <c:pt idx="3">
                  <c:v>2.0599677268326996E-2</c:v>
                </c:pt>
                <c:pt idx="4">
                  <c:v>-1.3165377886541464E-2</c:v>
                </c:pt>
                <c:pt idx="5">
                  <c:v>-1.3622259421500521E-2</c:v>
                </c:pt>
                <c:pt idx="6">
                  <c:v>2.4793444297284417E-2</c:v>
                </c:pt>
                <c:pt idx="7">
                  <c:v>-2.8125198642607034E-2</c:v>
                </c:pt>
                <c:pt idx="8">
                  <c:v>-2.6162055264076028E-2</c:v>
                </c:pt>
                <c:pt idx="9">
                  <c:v>2.4993468120966523E-2</c:v>
                </c:pt>
                <c:pt idx="10">
                  <c:v>2.079811476890884E-3</c:v>
                </c:pt>
                <c:pt idx="11">
                  <c:v>1.7698134246253584E-2</c:v>
                </c:pt>
                <c:pt idx="12">
                  <c:v>7.6448553391152774E-3</c:v>
                </c:pt>
                <c:pt idx="13">
                  <c:v>4.4705757534020195E-2</c:v>
                </c:pt>
                <c:pt idx="14">
                  <c:v>-1.2927372368118263E-2</c:v>
                </c:pt>
                <c:pt idx="15">
                  <c:v>7.9220068926372251E-3</c:v>
                </c:pt>
                <c:pt idx="16">
                  <c:v>-6.7315347239348825E-3</c:v>
                </c:pt>
              </c:numCache>
            </c:numRef>
          </c:val>
        </c:ser>
        <c:ser>
          <c:idx val="6"/>
          <c:order val="5"/>
          <c:tx>
            <c:v>2012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'!$X$54:$X$70</c:f>
              <c:numCache>
                <c:formatCode>0.00%</c:formatCode>
                <c:ptCount val="17"/>
                <c:pt idx="0">
                  <c:v>-3.1044973954181248E-2</c:v>
                </c:pt>
                <c:pt idx="1">
                  <c:v>6.8723895137108831E-2</c:v>
                </c:pt>
                <c:pt idx="2">
                  <c:v>8.5183316850634561E-3</c:v>
                </c:pt>
                <c:pt idx="3">
                  <c:v>3.5069524835168411E-2</c:v>
                </c:pt>
                <c:pt idx="4">
                  <c:v>5.1769049921494253E-2</c:v>
                </c:pt>
                <c:pt idx="5">
                  <c:v>2.4339290854525672E-2</c:v>
                </c:pt>
                <c:pt idx="6">
                  <c:v>7.1882157477848943E-2</c:v>
                </c:pt>
                <c:pt idx="7">
                  <c:v>1.592578752975574E-2</c:v>
                </c:pt>
                <c:pt idx="8">
                  <c:v>6.8368121409906266E-2</c:v>
                </c:pt>
                <c:pt idx="9">
                  <c:v>6.8499112602611906E-2</c:v>
                </c:pt>
                <c:pt idx="10">
                  <c:v>6.14624019062723E-2</c:v>
                </c:pt>
                <c:pt idx="11">
                  <c:v>8.1860149972814114E-2</c:v>
                </c:pt>
                <c:pt idx="12">
                  <c:v>4.074386321018246E-2</c:v>
                </c:pt>
                <c:pt idx="13">
                  <c:v>7.1382359976678925E-2</c:v>
                </c:pt>
                <c:pt idx="14">
                  <c:v>2.4856099375125552E-2</c:v>
                </c:pt>
                <c:pt idx="15">
                  <c:v>5.2317379561677459E-2</c:v>
                </c:pt>
                <c:pt idx="16">
                  <c:v>5.3716028123574899E-2</c:v>
                </c:pt>
              </c:numCache>
            </c:numRef>
          </c:val>
        </c:ser>
        <c:ser>
          <c:idx val="7"/>
          <c:order val="6"/>
          <c:tx>
            <c:v>2013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'!$AA$54:$AA$70</c:f>
              <c:numCache>
                <c:formatCode>0.00%</c:formatCode>
                <c:ptCount val="17"/>
                <c:pt idx="0">
                  <c:v>1.0828977612629156E-2</c:v>
                </c:pt>
                <c:pt idx="1">
                  <c:v>0.11866724344300296</c:v>
                </c:pt>
                <c:pt idx="2">
                  <c:v>4.7145336202009419E-2</c:v>
                </c:pt>
                <c:pt idx="3">
                  <c:v>6.6087695172211011E-2</c:v>
                </c:pt>
                <c:pt idx="4">
                  <c:v>7.6242127495426318E-2</c:v>
                </c:pt>
                <c:pt idx="5">
                  <c:v>6.8209509993750453E-4</c:v>
                </c:pt>
                <c:pt idx="6">
                  <c:v>8.4644833010680223E-2</c:v>
                </c:pt>
                <c:pt idx="7">
                  <c:v>5.3273245457004272E-3</c:v>
                </c:pt>
                <c:pt idx="8">
                  <c:v>8.5271073892082633E-2</c:v>
                </c:pt>
                <c:pt idx="9">
                  <c:v>6.8046520965595284E-2</c:v>
                </c:pt>
                <c:pt idx="10">
                  <c:v>0.10499041786798914</c:v>
                </c:pt>
                <c:pt idx="11">
                  <c:v>6.8160068896830461E-2</c:v>
                </c:pt>
                <c:pt idx="12">
                  <c:v>6.096391538423912E-2</c:v>
                </c:pt>
                <c:pt idx="13">
                  <c:v>8.9705830918981114E-2</c:v>
                </c:pt>
                <c:pt idx="14">
                  <c:v>4.3380410717369894E-2</c:v>
                </c:pt>
                <c:pt idx="15">
                  <c:v>9.6485433221725175E-2</c:v>
                </c:pt>
                <c:pt idx="16">
                  <c:v>4.3326905020646615E-2</c:v>
                </c:pt>
              </c:numCache>
            </c:numRef>
          </c:val>
        </c:ser>
        <c:ser>
          <c:idx val="8"/>
          <c:order val="7"/>
          <c:tx>
            <c:v>2014</c:v>
          </c:tx>
          <c:invertIfNegative val="0"/>
          <c:cat>
            <c:strRef>
              <c:f>'[2007-2014StewideValSummaryRev.xlsm]TableforAgLandChart '!$C$54:$C$70</c:f>
              <c:strCache>
                <c:ptCount val="17"/>
                <c:pt idx="0">
                  <c:v>Barber</c:v>
                </c:pt>
                <c:pt idx="1">
                  <c:v>Butler</c:v>
                </c:pt>
                <c:pt idx="2">
                  <c:v>Com- anche</c:v>
                </c:pt>
                <c:pt idx="3">
                  <c:v>Cowley</c:v>
                </c:pt>
                <c:pt idx="4">
                  <c:v>Edwards</c:v>
                </c:pt>
                <c:pt idx="5">
                  <c:v>Harper</c:v>
                </c:pt>
                <c:pt idx="6">
                  <c:v>Harvey</c:v>
                </c:pt>
                <c:pt idx="7">
                  <c:v>Kingman</c:v>
                </c:pt>
                <c:pt idx="8">
                  <c:v>Kiowa</c:v>
                </c:pt>
                <c:pt idx="9">
                  <c:v>Mc- Pherson</c:v>
                </c:pt>
                <c:pt idx="10">
                  <c:v>Pawnee</c:v>
                </c:pt>
                <c:pt idx="11">
                  <c:v>Pratt</c:v>
                </c:pt>
                <c:pt idx="12">
                  <c:v>Reno</c:v>
                </c:pt>
                <c:pt idx="13">
                  <c:v>Rice</c:v>
                </c:pt>
                <c:pt idx="14">
                  <c:v>Sedg- wick</c:v>
                </c:pt>
                <c:pt idx="15">
                  <c:v>Stafford</c:v>
                </c:pt>
                <c:pt idx="16">
                  <c:v>Sumner</c:v>
                </c:pt>
              </c:strCache>
            </c:strRef>
          </c:cat>
          <c:val>
            <c:numRef>
              <c:f>'[2007-2014StewideValSummaryRev.xlsm]TableforAgLandChart '!$AD$54:$AD$70</c:f>
              <c:numCache>
                <c:formatCode>0.00%</c:formatCode>
                <c:ptCount val="17"/>
                <c:pt idx="0">
                  <c:v>8.1520513859596772E-2</c:v>
                </c:pt>
                <c:pt idx="1">
                  <c:v>0.12233873247848126</c:v>
                </c:pt>
                <c:pt idx="2">
                  <c:v>7.2115687939486361E-2</c:v>
                </c:pt>
                <c:pt idx="3">
                  <c:v>5.8239264224127799E-2</c:v>
                </c:pt>
                <c:pt idx="4">
                  <c:v>0.25304226223132903</c:v>
                </c:pt>
                <c:pt idx="5">
                  <c:v>6.269029822335577E-2</c:v>
                </c:pt>
                <c:pt idx="6">
                  <c:v>0.11932109790966154</c:v>
                </c:pt>
                <c:pt idx="7">
                  <c:v>0.14110167931721659</c:v>
                </c:pt>
                <c:pt idx="8">
                  <c:v>0.21410034006681841</c:v>
                </c:pt>
                <c:pt idx="9">
                  <c:v>0.11052141263752324</c:v>
                </c:pt>
                <c:pt idx="10">
                  <c:v>0.2089118843797583</c:v>
                </c:pt>
                <c:pt idx="11">
                  <c:v>0.17729440301822558</c:v>
                </c:pt>
                <c:pt idx="12">
                  <c:v>0.11246788546709871</c:v>
                </c:pt>
                <c:pt idx="13">
                  <c:v>0.10868655311354501</c:v>
                </c:pt>
                <c:pt idx="14">
                  <c:v>9.3033667014197324E-2</c:v>
                </c:pt>
                <c:pt idx="15">
                  <c:v>0.16862755630731846</c:v>
                </c:pt>
                <c:pt idx="16">
                  <c:v>9.2762147853076807E-2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24736"/>
        <c:axId val="152342912"/>
      </c:barChart>
      <c:catAx>
        <c:axId val="152324736"/>
        <c:scaling>
          <c:orientation val="minMax"/>
        </c:scaling>
        <c:delete val="0"/>
        <c:axPos val="b"/>
        <c:majorTickMark val="none"/>
        <c:minorTickMark val="none"/>
        <c:tickLblPos val="nextTo"/>
        <c:crossAx val="152342912"/>
        <c:crosses val="autoZero"/>
        <c:auto val="1"/>
        <c:lblAlgn val="ctr"/>
        <c:lblOffset val="100"/>
        <c:noMultiLvlLbl val="0"/>
      </c:catAx>
      <c:valAx>
        <c:axId val="15234291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sz="900" i="1"/>
                </a:pPr>
                <a:r>
                  <a:rPr lang="en-US" sz="900" i="1" dirty="0" smtClean="0"/>
                  <a:t>Change</a:t>
                </a:r>
                <a:endParaRPr lang="en-US" sz="900" i="1" dirty="0"/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152324736"/>
        <c:crosses val="autoZero"/>
        <c:crossBetween val="between"/>
      </c:valAx>
      <c:dTable>
        <c:showHorzBorder val="0"/>
        <c:showVertBorder val="1"/>
        <c:showOutline val="1"/>
        <c:showKeys val="1"/>
        <c:spPr>
          <a:gradFill>
            <a:gsLst>
              <a:gs pos="9000">
                <a:srgbClr val="FFFBF7"/>
              </a:gs>
              <a:gs pos="52000">
                <a:schemeClr val="bg1">
                  <a:lumMod val="9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  <c:txPr>
          <a:bodyPr/>
          <a:lstStyle/>
          <a:p>
            <a:pPr rtl="0">
              <a:defRPr sz="800"/>
            </a:pPr>
            <a:endParaRPr lang="en-US"/>
          </a:p>
        </c:txPr>
      </c:dTable>
      <c:spPr>
        <a:solidFill>
          <a:srgbClr val="FFFBF7"/>
        </a:solidFill>
      </c:spPr>
    </c:plotArea>
    <c:plotVisOnly val="1"/>
    <c:dispBlanksAs val="gap"/>
    <c:showDLblsOverMax val="0"/>
  </c:chart>
  <c:spPr>
    <a:gradFill>
      <a:gsLst>
        <a:gs pos="25000">
          <a:srgbClr val="FFFBF7">
            <a:lumMod val="95000"/>
          </a:srgbClr>
        </a:gs>
        <a:gs pos="85000">
          <a:schemeClr val="bg1">
            <a:lumMod val="95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effectLst>
      <a:innerShdw blurRad="114300">
        <a:prstClr val="black"/>
      </a:innerShdw>
    </a:effectLst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South</a:t>
            </a:r>
            <a:r>
              <a:rPr lang="en-US" baseline="0"/>
              <a:t> Central</a:t>
            </a:r>
            <a:r>
              <a:rPr lang="en-US"/>
              <a:t> Region ~ Personal Property   2007 - 2014</a:t>
            </a:r>
          </a:p>
        </c:rich>
      </c:tx>
      <c:layout>
        <c:manualLayout>
          <c:xMode val="edge"/>
          <c:yMode val="edge"/>
          <c:x val="0.21284779489255798"/>
          <c:y val="1.315789700889228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MHValue!$C$120</c:f>
              <c:strCache>
                <c:ptCount val="1"/>
                <c:pt idx="0">
                  <c:v>Mobile Homes</c:v>
                </c:pt>
              </c:strCache>
            </c:strRef>
          </c:tx>
          <c:cat>
            <c:numRef>
              <c:f>(MHValue!$E$1,MHValue!$G$1,MHValue!$I$1,MHValue!$K$1,MHValue!$M$1,MHValue!$O$1,MHValue!$Q$1,MHValue!$S$1)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(MHValue!$F$75,MHValue!$H$75,MHValue!$J$75,MHValue!$L$75,MHValue!$N$75,MHValue!$P$75,MHValue!$R$75,MHValue!$T$75)</c:f>
              <c:numCache>
                <c:formatCode>0.00%</c:formatCode>
                <c:ptCount val="8"/>
                <c:pt idx="0">
                  <c:v>-6.2887598161439517E-2</c:v>
                </c:pt>
                <c:pt idx="1">
                  <c:v>-3.257901704352284E-2</c:v>
                </c:pt>
                <c:pt idx="2">
                  <c:v>-3.9492198080760099E-2</c:v>
                </c:pt>
                <c:pt idx="3">
                  <c:v>-2.3008301773115081E-2</c:v>
                </c:pt>
                <c:pt idx="4">
                  <c:v>-6.923531228009705E-2</c:v>
                </c:pt>
                <c:pt idx="5">
                  <c:v>-2.4349975922985823E-2</c:v>
                </c:pt>
                <c:pt idx="6">
                  <c:v>-1.2513674021785715E-3</c:v>
                </c:pt>
                <c:pt idx="7">
                  <c:v>-8.4701056498714955E-5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MHValue!$C$121</c:f>
              <c:strCache>
                <c:ptCount val="1"/>
                <c:pt idx="0">
                  <c:v>Motor Vehicles</c:v>
                </c:pt>
              </c:strCache>
            </c:strRef>
          </c:tx>
          <c:cat>
            <c:numRef>
              <c:f>(MHValue!$E$1,MHValue!$G$1,MHValue!$I$1,MHValue!$K$1,MHValue!$M$1,MHValue!$O$1,MHValue!$Q$1,MHValue!$S$1)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(MotorVeh!$F$74,MotorVeh!$H$74,MotorVeh!$J$74,MotorVeh!$L$74,MotorVeh!$N$74,MotorVeh!$P$74,MotorVeh!$R$74,MotorVeh!$T$74)</c:f>
              <c:numCache>
                <c:formatCode>0.00%</c:formatCode>
                <c:ptCount val="8"/>
                <c:pt idx="0">
                  <c:v>-1.7330199012861591E-3</c:v>
                </c:pt>
                <c:pt idx="1">
                  <c:v>0.13745904933340003</c:v>
                </c:pt>
                <c:pt idx="2">
                  <c:v>-6.2792171172285971E-2</c:v>
                </c:pt>
                <c:pt idx="3">
                  <c:v>-4.3516906059594684E-2</c:v>
                </c:pt>
                <c:pt idx="4">
                  <c:v>9.4721362178950663E-2</c:v>
                </c:pt>
                <c:pt idx="5">
                  <c:v>8.9853571872250626E-2</c:v>
                </c:pt>
                <c:pt idx="6">
                  <c:v>0.11178997800327273</c:v>
                </c:pt>
                <c:pt idx="7">
                  <c:v>-0.5180995241520101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MHValue!$C$122</c:f>
              <c:strCache>
                <c:ptCount val="1"/>
                <c:pt idx="0">
                  <c:v>Comm/Indu</c:v>
                </c:pt>
              </c:strCache>
            </c:strRef>
          </c:tx>
          <c:cat>
            <c:numRef>
              <c:f>(MHValue!$E$1,MHValue!$G$1,MHValue!$I$1,MHValue!$K$1,MHValue!$M$1,MHValue!$O$1,MHValue!$Q$1,MHValue!$S$1)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('C-IValue'!$F$74,'C-IValue'!$H$74,'C-IValue'!$J$74,'C-IValue'!$L$74,'C-IValue'!$N$74,'C-IValue'!$P$74,'C-IValue'!$R$74,'C-IValue'!$T$74)</c:f>
              <c:numCache>
                <c:formatCode>0.00%</c:formatCode>
                <c:ptCount val="8"/>
                <c:pt idx="0">
                  <c:v>-5.6934033614560731E-2</c:v>
                </c:pt>
                <c:pt idx="1">
                  <c:v>-0.13755915133517671</c:v>
                </c:pt>
                <c:pt idx="2">
                  <c:v>-0.12223206573988576</c:v>
                </c:pt>
                <c:pt idx="3">
                  <c:v>-7.5436687868284835E-2</c:v>
                </c:pt>
                <c:pt idx="4">
                  <c:v>-5.8945188936866177E-2</c:v>
                </c:pt>
                <c:pt idx="5">
                  <c:v>-2.3130990361555082E-3</c:v>
                </c:pt>
                <c:pt idx="6">
                  <c:v>-3.4586186116161932E-2</c:v>
                </c:pt>
                <c:pt idx="7">
                  <c:v>-3.9548181674970095E-2</c:v>
                </c:pt>
              </c:numCache>
            </c:numRef>
          </c:val>
          <c:smooth val="0"/>
        </c:ser>
        <c:ser>
          <c:idx val="6"/>
          <c:order val="3"/>
          <c:tx>
            <c:strRef>
              <c:f>MHValue!$C$123</c:f>
              <c:strCache>
                <c:ptCount val="1"/>
                <c:pt idx="0">
                  <c:v>Other NEC</c:v>
                </c:pt>
              </c:strCache>
            </c:strRef>
          </c:tx>
          <c:cat>
            <c:numRef>
              <c:f>(MHValue!$E$1,MHValue!$G$1,MHValue!$I$1,MHValue!$K$1,MHValue!$M$1,MHValue!$O$1,MHValue!$Q$1,MHValue!$S$1)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(Other!$F$74,Other!$H$74,Other!$J$74,Other!$L$74,Other!$N$74,Other!$P$74,Other!$R$74,Other!$T$74)</c:f>
              <c:numCache>
                <c:formatCode>0.00%</c:formatCode>
                <c:ptCount val="8"/>
                <c:pt idx="0">
                  <c:v>-9.7817891855266459E-2</c:v>
                </c:pt>
                <c:pt idx="1">
                  <c:v>-9.0908368899598191E-3</c:v>
                </c:pt>
                <c:pt idx="2">
                  <c:v>3.2455501157993005E-3</c:v>
                </c:pt>
                <c:pt idx="3">
                  <c:v>-1.3216334149858344E-2</c:v>
                </c:pt>
                <c:pt idx="4">
                  <c:v>0.28257972853639046</c:v>
                </c:pt>
                <c:pt idx="5">
                  <c:v>-0.25587880690931808</c:v>
                </c:pt>
                <c:pt idx="6">
                  <c:v>-0.11750427213442116</c:v>
                </c:pt>
                <c:pt idx="7">
                  <c:v>0.1404766564877471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MHValue!$C$124</c:f>
              <c:strCache>
                <c:ptCount val="1"/>
                <c:pt idx="0">
                  <c:v>Boat,Marine, Trlr.</c:v>
                </c:pt>
              </c:strCache>
            </c:strRef>
          </c:tx>
          <c:cat>
            <c:numRef>
              <c:f>(MHValue!$E$1,MHValue!$G$1,MHValue!$I$1,MHValue!$K$1,MHValue!$M$1,MHValue!$O$1,MHValue!$Q$1,MHValue!$S$1)</c:f>
              <c:numCache>
                <c:formatCode>General</c:formatCode>
                <c:ptCount val="8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</c:numCache>
            </c:numRef>
          </c:cat>
          <c:val>
            <c:numRef>
              <c:f>(BoatMarineTrlr!$F$74,BoatMarineTrlr!$H$74,BoatMarineTrlr!$J$74,BoatMarineTrlr!$L$74,BoatMarineTrlr!$N$74,BoatMarineTrlr!$P$74,BoatMarineTrlr!$R$74,BoatMarineTrlr!$T$74)</c:f>
              <c:numCache>
                <c:formatCode>0.00%</c:formatCode>
                <c:ptCount val="8"/>
                <c:pt idx="0">
                  <c:v>-5.1084068209299338E-2</c:v>
                </c:pt>
                <c:pt idx="1">
                  <c:v>1.1671244522863278E-2</c:v>
                </c:pt>
                <c:pt idx="2">
                  <c:v>-2.6544342925472919E-2</c:v>
                </c:pt>
                <c:pt idx="3">
                  <c:v>-0.13209823428967682</c:v>
                </c:pt>
                <c:pt idx="4">
                  <c:v>3.8032380128689702E-2</c:v>
                </c:pt>
                <c:pt idx="5">
                  <c:v>-5.5885693440123507E-2</c:v>
                </c:pt>
                <c:pt idx="6">
                  <c:v>-9.0755575595437898E-2</c:v>
                </c:pt>
                <c:pt idx="7">
                  <c:v>-0.99777756813971841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2587264"/>
        <c:axId val="152593152"/>
      </c:lineChart>
      <c:catAx>
        <c:axId val="15258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2593152"/>
        <c:crosses val="autoZero"/>
        <c:auto val="1"/>
        <c:lblAlgn val="ctr"/>
        <c:lblOffset val="100"/>
        <c:noMultiLvlLbl val="0"/>
      </c:catAx>
      <c:valAx>
        <c:axId val="15259315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 i="1"/>
                </a:pPr>
                <a:r>
                  <a:rPr lang="en-US" i="1"/>
                  <a:t>Change</a:t>
                </a:r>
              </a:p>
            </c:rich>
          </c:tx>
          <c:layout/>
          <c:overlay val="0"/>
        </c:title>
        <c:numFmt formatCode="0.00%" sourceLinked="1"/>
        <c:majorTickMark val="none"/>
        <c:minorTickMark val="none"/>
        <c:tickLblPos val="nextTo"/>
        <c:spPr>
          <a:ln cap="rnd"/>
        </c:spPr>
        <c:crossAx val="152587264"/>
        <c:crosses val="autoZero"/>
        <c:crossBetween val="between"/>
      </c:valAx>
      <c:dTable>
        <c:showHorzBorder val="0"/>
        <c:showVertBorder val="1"/>
        <c:showOutline val="1"/>
        <c:showKeys val="1"/>
      </c:dTable>
    </c:plotArea>
    <c:plotVisOnly val="0"/>
    <c:dispBlanksAs val="gap"/>
    <c:showDLblsOverMax val="0"/>
  </c:chart>
  <c:spPr>
    <a:ln cap="rnd">
      <a:solidFill>
        <a:schemeClr val="accent2">
          <a:lumMod val="75000"/>
        </a:schemeClr>
      </a:solidFill>
    </a:ln>
    <a:effectLst>
      <a:outerShdw blurRad="50800" dist="38100" dir="5400000" algn="t" rotWithShape="0">
        <a:prstClr val="black">
          <a:alpha val="40000"/>
        </a:prstClr>
      </a:outerShdw>
    </a:effectLst>
  </c:spPr>
  <c:txPr>
    <a:bodyPr/>
    <a:lstStyle/>
    <a:p>
      <a:pPr>
        <a:defRPr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/>
          <a:lstStyle>
            <a:lvl1pPr algn="r">
              <a:defRPr sz="1200"/>
            </a:lvl1pPr>
          </a:lstStyle>
          <a:p>
            <a:fld id="{E61FC71F-186F-490B-8F81-7B4C019724E1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 anchor="b"/>
          <a:lstStyle>
            <a:lvl1pPr algn="r">
              <a:defRPr sz="1200"/>
            </a:lvl1pPr>
          </a:lstStyle>
          <a:p>
            <a:fld id="{A8BBD05B-27FF-4246-8D5E-AC4B99806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449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DA05858-94E4-4AA9-804A-FC3AEDA3C209}" type="datetimeFigureOut">
              <a:rPr lang="en-US"/>
              <a:pPr>
                <a:defRPr/>
              </a:pPr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52" tIns="46776" rIns="93552" bIns="4677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552" tIns="46776" rIns="93552" bIns="4677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552" tIns="46776" rIns="93552" bIns="46776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4DA79BC6-18B3-4117-B278-A8E45C4A3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48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911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821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82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0211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605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727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55D23-32BD-4783-8BD3-F229A158B435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514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0393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241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0398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643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40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28815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0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8097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05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05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4105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0500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728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3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109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79BC6-18B3-4117-B278-A8E45C4A31A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710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745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745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1B819-3053-41B0-A231-17F6075B5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2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41B35-6CAE-4E0B-B74B-302F374F7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03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AE07-3582-4A97-8A3A-C6A321ECC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6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F998C-B106-4554-BD43-8B9F255B52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84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650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1248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577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9417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9116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191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29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ED21F-B943-453A-A124-0F4C58C99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3878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3356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8064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590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960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926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4177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983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822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0193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548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318C7-882E-427F-9BB8-CEF4287C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73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696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656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837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260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3650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52203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972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95973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30503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921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8FF33-EC43-4854-9DD9-9172DEB44D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722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36776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4436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010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100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55023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3135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57187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91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790960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44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A0B61-5D69-44FB-BFE4-A823F72DE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21239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40096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01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82849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35409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2243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759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866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8618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88749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6CD4-5C64-496C-A656-3D16E2F3B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31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44671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1008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81926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3184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9678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17413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9236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5945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7315A-7A95-449B-A897-B0DF0465774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9768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4035B-3F1E-486A-9C21-CF96A3E4F88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38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92C-1F00-484F-8277-D30131DEB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556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C4A86-9DFB-41ED-AB3F-169FA84D555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11694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54169-798A-4BC7-90A0-C100292D6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16060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13E67-535E-4F05-827A-EA29F88F8E6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44739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C21C9-81BE-407A-AA74-2F99DEB1230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6948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82E56-9473-4EE1-8F01-7225544962E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2823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271EF-94D6-4594-A53A-86CB03F471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47187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337B-E586-43F5-96D8-BBBDEA8A2C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9015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23F11-D347-4027-93D3-F107257A94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8425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5D6BA-02BF-4535-B218-FD320DAC316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383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75C56-6B90-45C0-99AF-78277B13C1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7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34609-8CD2-40CA-AF6F-D2B0D540E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85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38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38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0 w 1722"/>
                <a:gd name="T1" fmla="*/ 65 h 66"/>
                <a:gd name="T2" fmla="*/ 1720 w 1722"/>
                <a:gd name="T3" fmla="*/ 59 h 66"/>
                <a:gd name="T4" fmla="*/ 0 w 1722"/>
                <a:gd name="T5" fmla="*/ 0 h 66"/>
                <a:gd name="T6" fmla="*/ 0 w 1722"/>
                <a:gd name="T7" fmla="*/ 47 h 66"/>
                <a:gd name="T8" fmla="*/ 1720 w 1722"/>
                <a:gd name="T9" fmla="*/ 65 h 66"/>
                <a:gd name="T10" fmla="*/ 1720 w 1722"/>
                <a:gd name="T11" fmla="*/ 65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4 w 975"/>
                <a:gd name="T1" fmla="*/ 48 h 101"/>
                <a:gd name="T2" fmla="*/ 974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4 w 975"/>
                <a:gd name="T9" fmla="*/ 48 h 101"/>
                <a:gd name="T10" fmla="*/ 974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3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39 w 2141"/>
                <a:gd name="T7" fmla="*/ 0 h 198"/>
                <a:gd name="T8" fmla="*/ 213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79 w 2517"/>
                <a:gd name="T1" fmla="*/ 276 h 276"/>
                <a:gd name="T2" fmla="*/ 2514 w 2517"/>
                <a:gd name="T3" fmla="*/ 204 h 276"/>
                <a:gd name="T4" fmla="*/ 2257 w 2517"/>
                <a:gd name="T5" fmla="*/ 0 h 276"/>
                <a:gd name="T6" fmla="*/ 0 w 2517"/>
                <a:gd name="T7" fmla="*/ 276 h 276"/>
                <a:gd name="T8" fmla="*/ 2179 w 2517"/>
                <a:gd name="T9" fmla="*/ 276 h 276"/>
                <a:gd name="T10" fmla="*/ 2179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8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8 w 729"/>
                <a:gd name="T7" fmla="*/ 240 h 240"/>
                <a:gd name="T8" fmla="*/ 728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8 w 729"/>
                <a:gd name="T1" fmla="*/ 318 h 318"/>
                <a:gd name="T2" fmla="*/ 728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8 w 729"/>
                <a:gd name="T9" fmla="*/ 318 h 318"/>
                <a:gd name="T10" fmla="*/ 728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0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1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1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2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2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1642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2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642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1642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2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2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2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43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98F2BA9-DCA5-459D-A5D2-3EC747E4B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0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6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0855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046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07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346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980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D6D7E6C6-E63C-4332-86DC-F8F209507D1A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6/25/2015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A1DC228-C15B-4719-A7C7-5BC34F9145BE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2478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mailto:marilyn.cathey@kdor.ks.gov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68"/>
            <a:ext cx="9144000" cy="1087515"/>
          </a:xfrm>
          <a:prstGeom prst="rect">
            <a:avLst/>
          </a:prstGeom>
        </p:spPr>
      </p:pic>
      <p:pic>
        <p:nvPicPr>
          <p:cNvPr id="5124" name="Picture 5" descr="Revenue Seal Final create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6112" y="1"/>
            <a:ext cx="1093728" cy="1087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0" y="36550"/>
            <a:ext cx="4572000" cy="944864"/>
          </a:xfrm>
          <a:noFill/>
        </p:spPr>
        <p:txBody>
          <a:bodyPr/>
          <a:lstStyle/>
          <a:p>
            <a:pPr eaLnBrk="1" hangingPunct="1">
              <a:defRPr/>
            </a:pPr>
            <a:r>
              <a:rPr lang="en-US" sz="3200" dirty="0"/>
              <a:t>South Central Kansas Chapter of IAAO</a:t>
            </a:r>
            <a:endParaRPr lang="en-US" sz="32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54444" y="2133600"/>
            <a:ext cx="7635112" cy="2539157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9050">
              <a:contourClr>
                <a:schemeClr val="accent2"/>
              </a:contourClr>
            </a:sp3d>
          </a:bodyPr>
          <a:lstStyle/>
          <a:p>
            <a:pPr algn="ctr">
              <a:spcAft>
                <a:spcPts val="2400"/>
              </a:spcAft>
            </a:pPr>
            <a:r>
              <a:rPr lang="en-US" sz="4800" dirty="0" smtClean="0">
                <a:latin typeface="Gill Sans MT" panose="020B0502020104020203" pitchFamily="34" charset="0"/>
              </a:rPr>
              <a:t>PVD Update</a:t>
            </a:r>
          </a:p>
          <a:p>
            <a:pPr algn="ctr">
              <a:spcAft>
                <a:spcPts val="4200"/>
              </a:spcAft>
            </a:pPr>
            <a:r>
              <a:rPr lang="en-US" sz="2800" i="1" dirty="0">
                <a:latin typeface="Gill Sans MT" panose="020B0502020104020203" pitchFamily="34" charset="0"/>
              </a:rPr>
              <a:t>David Harper, </a:t>
            </a:r>
            <a:r>
              <a:rPr lang="en-US" sz="2800" i="1" dirty="0" smtClean="0">
                <a:latin typeface="Gill Sans MT" panose="020B0502020104020203" pitchFamily="34" charset="0"/>
              </a:rPr>
              <a:t>Director 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June 25, 2015</a:t>
            </a:r>
            <a:endParaRPr lang="en-US" sz="2800" dirty="0">
              <a:latin typeface="Gill Sans MT" panose="020B05020201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2521"/>
    </mc:Choice>
    <mc:Fallback xmlns="">
      <p:transition advTm="252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381000"/>
            <a:ext cx="8153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75922"/>
            <a:ext cx="7462757" cy="604867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90600" y="1740932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Sedgwick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535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381000"/>
            <a:ext cx="8153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17" y="304800"/>
            <a:ext cx="8049912" cy="586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2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381000"/>
            <a:ext cx="8153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432351"/>
            <a:ext cx="7239000" cy="63262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9906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2006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421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381000"/>
            <a:ext cx="8153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0886" y="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Barber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23220"/>
            <a:ext cx="8077200" cy="6106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159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6943" y="381000"/>
            <a:ext cx="8153400" cy="609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0886" y="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2006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443003"/>
            <a:ext cx="7086600" cy="631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646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85508"/>
            <a:ext cx="6858000" cy="663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99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195225"/>
              </p:ext>
            </p:extLst>
          </p:nvPr>
        </p:nvGraphicFramePr>
        <p:xfrm>
          <a:off x="5334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764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6787225"/>
              </p:ext>
            </p:extLst>
          </p:nvPr>
        </p:nvGraphicFramePr>
        <p:xfrm>
          <a:off x="533400" y="457200"/>
          <a:ext cx="8229600" cy="594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18008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0080567"/>
              </p:ext>
            </p:extLst>
          </p:nvPr>
        </p:nvGraphicFramePr>
        <p:xfrm>
          <a:off x="238125" y="280987"/>
          <a:ext cx="86677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655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231026"/>
              </p:ext>
            </p:extLst>
          </p:nvPr>
        </p:nvGraphicFramePr>
        <p:xfrm>
          <a:off x="238518" y="280239"/>
          <a:ext cx="8666963" cy="629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9496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6812" y="3048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solidFill>
                  <a:schemeClr val="tx2"/>
                </a:solidFill>
              </a:rPr>
              <a:t> </a:t>
            </a:r>
            <a:r>
              <a:rPr lang="en-US" sz="3600" i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Summary of PVD Update for KCAA</a:t>
            </a:r>
            <a:endParaRPr lang="en-US" sz="32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7603" y="1295400"/>
            <a:ext cx="7815618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2400"/>
              </a:spcAft>
            </a:pPr>
            <a:r>
              <a:rPr lang="en-US" sz="3200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Hosted Roundtable Discussions</a:t>
            </a:r>
          </a:p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Study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appeal process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Pete Davis &amp; Angelina Perez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Price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Related Bias (PRB) workshop October 8,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2015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Ratio Study Program </a:t>
            </a:r>
            <a:r>
              <a:rPr lang="en-US" sz="2800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RatioEx2015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i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 Results – Press release?</a:t>
            </a:r>
            <a:endParaRPr lang="en-US" sz="2800" i="1" dirty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spcAft>
                <a:spcPts val="2400"/>
              </a:spcAft>
            </a:pP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46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750574"/>
              </p:ext>
            </p:extLst>
          </p:nvPr>
        </p:nvGraphicFramePr>
        <p:xfrm>
          <a:off x="238518" y="280239"/>
          <a:ext cx="8666963" cy="629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449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185541"/>
              </p:ext>
            </p:extLst>
          </p:nvPr>
        </p:nvGraphicFramePr>
        <p:xfrm>
          <a:off x="238518" y="280239"/>
          <a:ext cx="8666963" cy="6297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689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4364377"/>
              </p:ext>
            </p:extLst>
          </p:nvPr>
        </p:nvGraphicFramePr>
        <p:xfrm>
          <a:off x="457200" y="533400"/>
          <a:ext cx="8229599" cy="5791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7987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81000"/>
            <a:ext cx="7949821" cy="413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hat’s on Your Mind” Roundtable</a:t>
            </a:r>
            <a:endParaRPr lang="en-US" sz="32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Rails for Trails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to commercial vehicle registration data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Padsites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Grain Elevator Guide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Subsidized Housing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Rock quarries and sand pits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Orion enhancement to allow use of 911 imagery</a:t>
            </a:r>
            <a:endParaRPr lang="en-US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730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609600"/>
            <a:ext cx="7543800" cy="52783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Updates</a:t>
            </a:r>
          </a:p>
          <a:p>
            <a:pPr lvl="1" algn="ctr">
              <a:spcAft>
                <a:spcPts val="12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 Communication / Data Sharing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etween PVD and County Appraisers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Surveys/Database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Monthly Orion Users Phone Conferences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CAMA Website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Public Website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 Assistance Requests Forms</a:t>
            </a:r>
          </a:p>
          <a:p>
            <a:pPr marL="1828800" lvl="3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Library</a:t>
            </a:r>
          </a:p>
        </p:txBody>
      </p:sp>
    </p:spTree>
    <p:extLst>
      <p:ext uri="{BB962C8B-B14F-4D97-AF65-F5344CB8AC3E}">
        <p14:creationId xmlns:p14="http://schemas.microsoft.com/office/powerpoint/2010/main" val="3449236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93299"/>
            <a:ext cx="7543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 Email Addresses</a:t>
            </a:r>
          </a:p>
          <a:p>
            <a:pPr algn="ctr">
              <a:spcAft>
                <a:spcPts val="600"/>
              </a:spcAft>
            </a:pPr>
            <a:endParaRPr lang="en-US" sz="3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May 14 “Test” Email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Reply from 12 counties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Allen, Clay, Ellsworth, Johnson, Kearny, Leavenworth, Osage, Osborne, Seward, Shawnee, Stafford, Stevens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Contact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marilyn.cathey@kdor.ks.gov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change addresses </a:t>
            </a:r>
          </a:p>
          <a:p>
            <a:pPr lvl="2">
              <a:spcAft>
                <a:spcPts val="60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50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533400"/>
            <a:ext cx="7543800" cy="6078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Surveys/Database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Database (roundtable session)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– 104/105 counties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studies for use by counties and other government agencies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will maintain a list of database searches conducted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report results available on request for county appraisers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Compliancy requirements with material published on website</a:t>
            </a:r>
          </a:p>
          <a:p>
            <a:pPr lvl="1">
              <a:spcAft>
                <a:spcPts val="600"/>
              </a:spcAft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97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533400"/>
            <a:ext cx="7543800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Surveys/Database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Surveys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will have a list on our CAMA website of surveys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Full results available on request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Surveys…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changes 2010 – 2015…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082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8200" y="533400"/>
            <a:ext cx="7543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Surveys 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…Staffing changes 2010 – 2015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95 counties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 counties (21%) reduction  ≥ 20%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&gt; 29%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IAAO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Staffing Benchmark Survey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 for appraisers when evaluating staffing needs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62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9337" y="304800"/>
            <a:ext cx="75438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Statewide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Surveys</a:t>
            </a:r>
          </a:p>
          <a:p>
            <a:pPr>
              <a:spcAft>
                <a:spcPts val="18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…Appeals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Request of House Tax Committee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property appeals 2010 – 2014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continue to update each June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county and statewide data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Highlights of Results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1.7 million parcels in Kansas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of 1.4% appeal annually (PUPS and Informals)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61% received a reduction at the local level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0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Personal Property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 Valuation, Trucks and Boats – Sarah Goeckler, PVD and Dan Smith and Mike Hall,  Penton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36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9337" y="304800"/>
            <a:ext cx="7543800" cy="6017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Orion Users Monthly Conference Call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Venue to discuss Topics of Interest, share FAQ and recent BOTA/Court rulings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 of FAQ will be maintained on CAMA website and distributed with meeting agendas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for next call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Abatement of taxes for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(KSA 79-1613)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TIFS</a:t>
            </a:r>
          </a:p>
          <a:p>
            <a:pPr marL="137160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 Opinion request pending</a:t>
            </a:r>
          </a:p>
          <a:p>
            <a:pPr marL="1371600" lvl="2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 values – do they change?</a:t>
            </a:r>
          </a:p>
          <a:p>
            <a:pPr marL="1371600" lvl="2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state assessed properties included?</a:t>
            </a:r>
          </a:p>
        </p:txBody>
      </p:sp>
    </p:spTree>
    <p:extLst>
      <p:ext uri="{BB962C8B-B14F-4D97-AF65-F5344CB8AC3E}">
        <p14:creationId xmlns:p14="http://schemas.microsoft.com/office/powerpoint/2010/main" val="11475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9337" y="304800"/>
            <a:ext cx="7543800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 Changes to KSA 79-1460</a:t>
            </a: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"substantial and compelling reasons" means a change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 of the use of the property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substantial addition or improvement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property;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"</a:t>
            </a: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substantial addition or improvement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property" means 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construction of any new structures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improvements, 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renovation of any existing structures or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improvements…</a:t>
            </a:r>
          </a:p>
          <a:p>
            <a:pPr algn="ctr">
              <a:spcAft>
                <a:spcPts val="3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 – not limited to additions to Sq. Ft.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164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762000"/>
            <a:ext cx="7543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 </a:t>
            </a:r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"substantial addition or improvement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property"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shall not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 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or repair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any existing structures, equipment or improvements on the property; or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econstruction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replacement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existing equipment or components of any existing structures or improvements on the property.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82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04800"/>
            <a:ext cx="8002137" cy="5824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 or improvement to the property" shall </a:t>
            </a:r>
            <a:r>
              <a:rPr lang="en-US" sz="3000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include any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maintenance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</a:t>
            </a:r>
            <a:r>
              <a:rPr lang="en-U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any existing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or improvements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Reconstruction </a:t>
            </a:r>
            <a:r>
              <a:rPr lang="en-U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replacement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any existing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structures or improvements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substantial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 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the property" </a:t>
            </a:r>
            <a:r>
              <a:rPr lang="en-US" sz="30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means…</a:t>
            </a:r>
            <a:r>
              <a:rPr lang="en-US" sz="3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renovation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any existing structures or improvements on the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property </a:t>
            </a:r>
          </a:p>
          <a:p>
            <a:pPr marL="457200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 of repair vs reconstruction vs replacement vs renovation?</a:t>
            </a:r>
          </a:p>
        </p:txBody>
      </p:sp>
    </p:spTree>
    <p:extLst>
      <p:ext uri="{BB962C8B-B14F-4D97-AF65-F5344CB8AC3E}">
        <p14:creationId xmlns:p14="http://schemas.microsoft.com/office/powerpoint/2010/main" val="289276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304800"/>
            <a:ext cx="8002137" cy="70096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reduction at 2015 Informal. FBLA added after the hearing but before January 1, 2016. Repair, reconstruction, replacement or renovation?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Restaurant totally dark and adjusted at 2015 informal for 100% vacant. Prior to Jan 1, 2016, new tenant, total remodel. No sq. ft. increase.</a:t>
            </a:r>
          </a:p>
          <a:p>
            <a:pPr marL="914400" lvl="1" indent="-4572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reconstruction, replacement or renovation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“character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use” 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v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you adjust for market trends, economic factors, etc. ?????</a:t>
            </a:r>
          </a:p>
          <a:p>
            <a:pPr lvl="1" algn="ctr">
              <a:spcAft>
                <a:spcPts val="12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Scenarios – </a:t>
            </a:r>
          </a:p>
          <a:p>
            <a:pPr lvl="1" algn="ctr">
              <a:spcAft>
                <a:spcPts val="12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 – July 15 – 9:00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</a:p>
          <a:p>
            <a:pPr>
              <a:spcAft>
                <a:spcPts val="120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8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9337" y="304800"/>
            <a:ext cx="7543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Website</a:t>
            </a:r>
          </a:p>
          <a:p>
            <a:pPr algn="ctr">
              <a:spcAft>
                <a:spcPts val="1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http://www.ksrevenue.org/pvd.html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Complex Industrial Properties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 Request Form for Complex Industrial Properties</a:t>
            </a:r>
            <a:endParaRPr lang="en-US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and Speaker Request Form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completed for special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assistance requests, e.g.,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specialized training or assistance on a specific phase of the appraisal process, PVD staffing assistance, assistance with special use properties, etc.</a:t>
            </a:r>
          </a:p>
        </p:txBody>
      </p:sp>
    </p:spTree>
    <p:extLst>
      <p:ext uri="{BB962C8B-B14F-4D97-AF65-F5344CB8AC3E}">
        <p14:creationId xmlns:p14="http://schemas.microsoft.com/office/powerpoint/2010/main" val="48713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39337" y="304800"/>
            <a:ext cx="75438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Website</a:t>
            </a:r>
          </a:p>
          <a:p>
            <a:pPr algn="ctr">
              <a:spcAft>
                <a:spcPts val="18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http://www.ksrevenue.org/pvd.html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BOTA Orders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 Library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http://rvpolicy.kdor.ks.gov/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</a:t>
            </a:r>
          </a:p>
          <a:p>
            <a:pPr marL="457200" indent="-4572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Emphasis is again on improving Communication between PVD and County Appraisers on deadlines, review procedures and general policy.</a:t>
            </a:r>
          </a:p>
          <a:p>
            <a:pPr>
              <a:spcAft>
                <a:spcPts val="60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113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Changes Proposed to KCAA Maint. Specs Committee</a:t>
            </a:r>
          </a:p>
          <a:p>
            <a:pPr marL="45720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Valuation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templates and queries to the secure portion of the PVD website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www.kdor.org/pvdcama/Default.aspx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Valuation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Template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spcAft>
                <a:spcPts val="600"/>
              </a:spcAft>
            </a:pP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Reminder –  It is each appraiser’s option to use or not use templates provided by PVD…PVD does not require the use of a single, prescribed template for analysis, Scope of Work, etc.</a:t>
            </a:r>
          </a:p>
        </p:txBody>
      </p:sp>
    </p:spTree>
    <p:extLst>
      <p:ext uri="{BB962C8B-B14F-4D97-AF65-F5344CB8AC3E}">
        <p14:creationId xmlns:p14="http://schemas.microsoft.com/office/powerpoint/2010/main" val="156034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Guide Changes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Dates for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Tasks Will be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Established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en-US" sz="26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publish the Procedural Compliance Guide annually by May 1st 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field staff </a:t>
            </a: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600" u="sng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required 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quarterly visits to counties</a:t>
            </a: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field staff will </a:t>
            </a:r>
            <a:r>
              <a:rPr lang="en-US" sz="26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making requests of counties for compliance </a:t>
            </a: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field staff will </a:t>
            </a:r>
            <a:r>
              <a:rPr lang="en-US" sz="26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 requesting status updates from counties on compliance </a:t>
            </a: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reports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</a:t>
            </a: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Gas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Lynn Kent and Dustin Barnes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Recent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 and gas BOTA and/or BOTA Small Claims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 the guide and the states guidance and the board rules against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Small Claims to BOTA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Full order from BOTA</a:t>
            </a:r>
            <a:endParaRPr lang="en-US" sz="28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Request for “template” packet</a:t>
            </a: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4413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Guide Changes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PVD 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staff </a:t>
            </a:r>
            <a:r>
              <a:rPr lang="en-US" sz="26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continue to work with counties through the valuation process but significant county assistance and special requests will be provided </a:t>
            </a:r>
            <a:r>
              <a:rPr lang="en-US" sz="2600" u="sng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upon request </a:t>
            </a: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 the county.</a:t>
            </a:r>
          </a:p>
          <a:p>
            <a:pPr marL="457200" lvl="0" indent="-457200">
              <a:spcAft>
                <a:spcPts val="600"/>
              </a:spcAft>
              <a:buFont typeface="Arial" pitchFamily="34" charset="0"/>
              <a:buChar char="•"/>
            </a:pPr>
            <a:endParaRPr lang="en-US" sz="26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Aft>
                <a:spcPts val="1200"/>
              </a:spcAft>
            </a:pPr>
            <a:r>
              <a:rPr lang="en-US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county will be responsible for submitting appraisal studies and information to the PVD field staff representative and team leader by the dates specified in the Phase Completion Calendar. </a:t>
            </a:r>
            <a:endParaRPr lang="en-US" sz="2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0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appraisal studies are received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date specified in the phase calendar, </a:t>
            </a:r>
            <a:endParaRPr lang="en-US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 will review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marL="914400" lvl="1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provide feedback within 15 working days </a:t>
            </a:r>
            <a:r>
              <a:rPr lang="en-US" sz="2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feedback or a response is requested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county</a:t>
            </a:r>
          </a:p>
          <a:p>
            <a:pPr marL="457200" indent="-45720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each county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mid-year compliance status of what has been received and documented as part of the compliance review no later than January </a:t>
            </a:r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15th</a:t>
            </a:r>
          </a:p>
        </p:txBody>
      </p:sp>
    </p:spTree>
    <p:extLst>
      <p:ext uri="{BB962C8B-B14F-4D97-AF65-F5344CB8AC3E}">
        <p14:creationId xmlns:p14="http://schemas.microsoft.com/office/powerpoint/2010/main" val="1397167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USPAP and Scope of Work Requirements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WHY?</a:t>
            </a:r>
          </a:p>
          <a:p>
            <a:pPr marL="514350" indent="-514350">
              <a:spcAft>
                <a:spcPts val="600"/>
              </a:spcAft>
              <a:buAutoNum type="arabicParenR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KSA  79-505…</a:t>
            </a: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all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appraisals be performed in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accordance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generally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accepted appraisal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standards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evidenced by the appraisal standards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promulgated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the appraisal standards board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appraisal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foundation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ctr"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USPAP</a:t>
            </a:r>
          </a:p>
        </p:txBody>
      </p:sp>
    </p:spTree>
    <p:extLst>
      <p:ext uri="{BB962C8B-B14F-4D97-AF65-F5344CB8AC3E}">
        <p14:creationId xmlns:p14="http://schemas.microsoft.com/office/powerpoint/2010/main" val="3157745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USPAP and Scope of Work Requirements</a:t>
            </a: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Work - WHY?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USPAP Scope of Work Rule</a:t>
            </a:r>
          </a:p>
          <a:p>
            <a:pPr lvl="1"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appraisal and appraisal review assignment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appraiser must: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to be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solved;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perform the scope of work necessary to develop credible assignment results;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 marL="914400" lvl="1" indent="-4572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disclose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scope of work in the report.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03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533400"/>
            <a:ext cx="8269406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County Required to Use the PVD Scope of Work Template?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en-US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</a:p>
          <a:p>
            <a:pPr algn="ctr">
              <a:spcAft>
                <a:spcPts val="600"/>
              </a:spcAft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Scope of Work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Rule states…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Appraisers have broad flexibility and significant responsibility in determining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scope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work for an appraisal or appraisal review assignment.</a:t>
            </a:r>
          </a:p>
        </p:txBody>
      </p:sp>
    </p:spTree>
    <p:extLst>
      <p:ext uri="{BB962C8B-B14F-4D97-AF65-F5344CB8AC3E}">
        <p14:creationId xmlns:p14="http://schemas.microsoft.com/office/powerpoint/2010/main" val="160186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152400"/>
            <a:ext cx="8269406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USPAP 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Opportunity for Change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TAF is reaching out to the IAAO USPAP Committee for thoughts on revisions to Standard 6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Standard 6 does not fit what we do – now is our chance to revise it so it does better reflect our work</a:t>
            </a:r>
            <a:endParaRPr lang="en-US" sz="28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 Course for Mass Appraisal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TAF is seeking input from us.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misconceptions of mass appraisal to discuss in the course</a:t>
            </a:r>
          </a:p>
        </p:txBody>
      </p:sp>
    </p:spTree>
    <p:extLst>
      <p:ext uri="{BB962C8B-B14F-4D97-AF65-F5344CB8AC3E}">
        <p14:creationId xmlns:p14="http://schemas.microsoft.com/office/powerpoint/2010/main" val="135411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24134" y="152400"/>
            <a:ext cx="8269406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Compliance Workshops 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7 - Dodge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City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July 8 - Wichita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July 9 – Topeka</a:t>
            </a:r>
          </a:p>
          <a:p>
            <a:pPr>
              <a:spcAft>
                <a:spcPts val="600"/>
              </a:spcAft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9430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GIS -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Melissa Crane, PVD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NG911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provides orthoimagery to county appraisers at no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ORKA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(Open Records for Kansas Appraisers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914400" lvl="1" indent="-45720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Statewide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Orion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703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Legal/Legislative Update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Amelia Kovar-Donohue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 Orders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CIME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Real vs Personal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Coffeyville Resources Nitrogen Fertilizers,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Conestoga Energy Partners,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LLC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Gray County – Grain Elevators</a:t>
            </a:r>
          </a:p>
        </p:txBody>
      </p:sp>
    </p:spTree>
    <p:extLst>
      <p:ext uri="{BB962C8B-B14F-4D97-AF65-F5344CB8AC3E}">
        <p14:creationId xmlns:p14="http://schemas.microsoft.com/office/powerpoint/2010/main" val="3422567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Legislative </a:t>
            </a: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Substitute for Senate Bill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Renewable Energy – 10 </a:t>
            </a:r>
            <a:r>
              <a:rPr lang="en-US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yr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exemption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Excludes </a:t>
            </a:r>
            <a:r>
              <a:rPr lang="en-US" sz="2800" dirty="0" err="1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windfarm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equipment from CIME exemption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utility definition does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include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windfarms facilities which markets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sells electricity at wholesale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and has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retail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540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283" y="1524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67603" y="381000"/>
            <a:ext cx="781561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Legislative </a:t>
            </a:r>
            <a:r>
              <a:rPr lang="en-US" sz="32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Update </a:t>
            </a:r>
          </a:p>
          <a:p>
            <a:pPr marL="914400" lvl="1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HB 2109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Beginning in 2018,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elections required to increase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portions of their budgets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an amount exceeding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of the next preceding year, adjusted to </a:t>
            </a:r>
            <a:r>
              <a:rPr lang="en-US" sz="2800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reflect changes </a:t>
            </a:r>
            <a:r>
              <a:rPr lang="en-US" sz="28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consumer price index</a:t>
            </a:r>
            <a:endParaRPr lang="en-US" sz="2800" dirty="0">
              <a:solidFill>
                <a:srgbClr val="FFFFFF"/>
              </a:solidFill>
              <a:latin typeface="Gill Sans MT" panose="020B0502020104020203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77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85800" y="1524000"/>
            <a:ext cx="781561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Regional Valuation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</a:p>
          <a:p>
            <a:pPr algn="ctr">
              <a:spcAft>
                <a:spcPts val="24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PVD Abstract Report</a:t>
            </a:r>
          </a:p>
          <a:p>
            <a:pPr algn="ctr">
              <a:spcAft>
                <a:spcPts val="24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Vicki Lignitz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68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5184</TotalTime>
  <Words>1524</Words>
  <Application>Microsoft Office PowerPoint</Application>
  <PresentationFormat>On-screen Show (4:3)</PresentationFormat>
  <Paragraphs>288</Paragraphs>
  <Slides>46</Slides>
  <Notes>45</Notes>
  <HiddenSlides>0</HiddenSlides>
  <MMClips>0</MMClips>
  <ScaleCrop>false</ScaleCrop>
  <HeadingPairs>
    <vt:vector size="4" baseType="variant">
      <vt:variant>
        <vt:lpstr>Theme</vt:lpstr>
      </vt:variant>
      <vt:variant>
        <vt:i4>7</vt:i4>
      </vt:variant>
      <vt:variant>
        <vt:lpstr>Slide Titles</vt:lpstr>
      </vt:variant>
      <vt:variant>
        <vt:i4>46</vt:i4>
      </vt:variant>
    </vt:vector>
  </HeadingPairs>
  <TitlesOfParts>
    <vt:vector size="53" baseType="lpstr">
      <vt:lpstr>Beam</vt:lpstr>
      <vt:lpstr>Office Theme</vt:lpstr>
      <vt:lpstr>1_Office Theme</vt:lpstr>
      <vt:lpstr>2_Office Theme</vt:lpstr>
      <vt:lpstr>3_Office Theme</vt:lpstr>
      <vt:lpstr>4_Office Theme</vt:lpstr>
      <vt:lpstr>5_Office Theme</vt:lpstr>
      <vt:lpstr>South Central Kansas Chapter of IAAO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KDOR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Kansas Division of Property Valuation (PVD)</dc:title>
  <dc:creator>PeterDavis</dc:creator>
  <cp:lastModifiedBy>David Harper</cp:lastModifiedBy>
  <cp:revision>486</cp:revision>
  <cp:lastPrinted>2014-06-24T20:39:01Z</cp:lastPrinted>
  <dcterms:created xsi:type="dcterms:W3CDTF">2008-10-08T12:36:00Z</dcterms:created>
  <dcterms:modified xsi:type="dcterms:W3CDTF">2015-06-25T13:30:39Z</dcterms:modified>
</cp:coreProperties>
</file>